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72" r:id="rId2"/>
    <p:sldId id="263" r:id="rId3"/>
    <p:sldId id="309" r:id="rId4"/>
    <p:sldId id="310" r:id="rId5"/>
    <p:sldId id="311" r:id="rId6"/>
    <p:sldId id="301" r:id="rId7"/>
    <p:sldId id="302" r:id="rId8"/>
    <p:sldId id="303" r:id="rId9"/>
    <p:sldId id="304" r:id="rId10"/>
    <p:sldId id="305" r:id="rId11"/>
    <p:sldId id="306" r:id="rId12"/>
    <p:sldId id="296" r:id="rId13"/>
    <p:sldId id="297" r:id="rId14"/>
    <p:sldId id="298" r:id="rId15"/>
    <p:sldId id="299" r:id="rId16"/>
    <p:sldId id="300" r:id="rId17"/>
    <p:sldId id="284" r:id="rId18"/>
    <p:sldId id="278" r:id="rId19"/>
    <p:sldId id="285" r:id="rId20"/>
    <p:sldId id="282" r:id="rId21"/>
    <p:sldId id="283" r:id="rId22"/>
    <p:sldId id="307" r:id="rId23"/>
    <p:sldId id="308" r:id="rId24"/>
    <p:sldId id="2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1B3E"/>
    <a:srgbClr val="C9E8E3"/>
    <a:srgbClr val="D7EDEB"/>
    <a:srgbClr val="D0EFEA"/>
    <a:srgbClr val="DBEFED"/>
    <a:srgbClr val="DCEFED"/>
    <a:srgbClr val="DDF0EE"/>
    <a:srgbClr val="E0F3F1"/>
    <a:srgbClr val="CDE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autoAdjust="0"/>
    <p:restoredTop sz="93089" autoAdjust="0"/>
  </p:normalViewPr>
  <p:slideViewPr>
    <p:cSldViewPr snapToGrid="0">
      <p:cViewPr varScale="1">
        <p:scale>
          <a:sx n="119" d="100"/>
          <a:sy n="119" d="100"/>
        </p:scale>
        <p:origin x="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3C32B-0AC0-413B-89DE-8FBB6EAAC0D6}" type="datetimeFigureOut">
              <a:rPr lang="en-IN" smtClean="0"/>
              <a:t>01/05/18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98073-E04C-46F5-98A5-260689924AAC}" type="slidenum">
              <a:rPr lang="en-IN" smtClean="0"/>
              <a:t>‹#›</a:t>
            </a:fld>
            <a:endParaRPr lang="en-IN"/>
          </a:p>
        </p:txBody>
      </p:sp>
    </p:spTree>
    <p:extLst>
      <p:ext uri="{BB962C8B-B14F-4D97-AF65-F5344CB8AC3E}">
        <p14:creationId xmlns:p14="http://schemas.microsoft.com/office/powerpoint/2010/main" val="135480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51B3E"/>
                </a:solidFill>
              </a:rPr>
              <a:t>New drug development involves adding particular chemicals to batches of cells to see if there is a positive change. The first step here is identifying the nucleus of the cell, from where the software can easily measure various properties of the cell to discern a diseased state.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651B3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651B3E"/>
                </a:solidFill>
              </a:rPr>
              <a:t>however, sometimes nuclei can have very unusual shapes and sometimes they can be difficult to distinguish.</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651B3E"/>
                </a:solidFill>
              </a:rPr>
              <a:t>The biologist then needs to look at thousand of images by eye in order to understand the state of the cell.</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651B3E"/>
              </a:solidFill>
            </a:endParaRPr>
          </a:p>
          <a:p>
            <a:endParaRPr lang="en-IN" dirty="0"/>
          </a:p>
        </p:txBody>
      </p:sp>
      <p:sp>
        <p:nvSpPr>
          <p:cNvPr id="4" name="Slide Number Placeholder 3"/>
          <p:cNvSpPr>
            <a:spLocks noGrp="1"/>
          </p:cNvSpPr>
          <p:nvPr>
            <p:ph type="sldNum" sz="quarter" idx="10"/>
          </p:nvPr>
        </p:nvSpPr>
        <p:spPr/>
        <p:txBody>
          <a:bodyPr/>
          <a:lstStyle/>
          <a:p>
            <a:fld id="{D128BC5E-C57F-4C32-9B5A-6D5EF7CA4746}" type="slidenum">
              <a:rPr lang="en-IN" smtClean="0"/>
              <a:t>3</a:t>
            </a:fld>
            <a:endParaRPr lang="en-IN"/>
          </a:p>
        </p:txBody>
      </p:sp>
    </p:spTree>
    <p:extLst>
      <p:ext uri="{BB962C8B-B14F-4D97-AF65-F5344CB8AC3E}">
        <p14:creationId xmlns:p14="http://schemas.microsoft.com/office/powerpoint/2010/main" val="268810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Multiclass weighted loss: F</a:t>
            </a:r>
            <a:r>
              <a:rPr lang="en-US" dirty="0"/>
              <a:t>or instance segmentation of cluttered cells. Higher weights to alleviate the imbalance of classes in the training data and to emphasize cell contours, specially at touching borders, while maintaining lower weights for the abundant, more homogeneous, easily separable background pixels. However, it is also critical that background pixels around cell contours should carry proportionally higher weights as they help capturing cell borders more accurately specially in acute concave regions.</a:t>
            </a:r>
          </a:p>
          <a:p>
            <a:endParaRPr lang="en-US" dirty="0"/>
          </a:p>
          <a:p>
            <a:r>
              <a:rPr lang="en-US" dirty="0" err="1"/>
              <a:t>Resnet</a:t>
            </a:r>
            <a:r>
              <a:rPr lang="en-US" dirty="0"/>
              <a:t>: Deep </a:t>
            </a:r>
            <a:r>
              <a:rPr lang="en-US" dirty="0" err="1"/>
              <a:t>nueral</a:t>
            </a:r>
            <a:r>
              <a:rPr lang="en-US" dirty="0"/>
              <a:t> networks need a lot of</a:t>
            </a:r>
            <a:r>
              <a:rPr lang="en-US" baseline="0" dirty="0"/>
              <a:t> time and resources to train as more and more layers are added, which are needed to solve more complex problems.</a:t>
            </a:r>
            <a:endParaRPr lang="en-US" dirty="0"/>
          </a:p>
          <a:p>
            <a:r>
              <a:rPr lang="en-US" sz="1200" b="0" i="0" kern="1200" dirty="0">
                <a:solidFill>
                  <a:schemeClr val="tx1"/>
                </a:solidFill>
                <a:effectLst/>
                <a:latin typeface="+mn-lt"/>
                <a:ea typeface="+mn-ea"/>
                <a:cs typeface="+mn-cs"/>
              </a:rPr>
              <a:t>In general, in a deep convolutional neural network, several layers are stacked and are trained to the task at hand. The network learns several low/mid/high level features at the end of its layers. In residual learning, instead of trying to learn some features, we try to learn some residuals,</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can be simply understood as subtraction of feature learned from input of that layer.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does this using shortcut connections (directly connecting input of nth layer to some (</a:t>
            </a:r>
            <a:r>
              <a:rPr lang="en-US" sz="1200" b="0" i="0" kern="1200" dirty="0" err="1">
                <a:solidFill>
                  <a:schemeClr val="tx1"/>
                </a:solidFill>
                <a:effectLst/>
                <a:latin typeface="+mn-lt"/>
                <a:ea typeface="+mn-ea"/>
                <a:cs typeface="+mn-cs"/>
              </a:rPr>
              <a:t>n+x</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layer.</a:t>
            </a:r>
          </a:p>
          <a:p>
            <a:r>
              <a:rPr lang="en-US" sz="1200" b="0" i="0" kern="1200" dirty="0">
                <a:solidFill>
                  <a:schemeClr val="tx1"/>
                </a:solidFill>
                <a:effectLst/>
                <a:latin typeface="+mn-lt"/>
                <a:ea typeface="+mn-ea"/>
                <a:cs typeface="+mn-cs"/>
              </a:rPr>
              <a:t>https://arxiv.org/pdf/1512.03385.pdf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time augmentation: W</a:t>
            </a:r>
            <a:r>
              <a:rPr lang="en-US" sz="1200" b="0" i="0" kern="1200" dirty="0">
                <a:solidFill>
                  <a:schemeClr val="tx1"/>
                </a:solidFill>
                <a:effectLst/>
                <a:latin typeface="+mn-lt"/>
                <a:ea typeface="+mn-ea"/>
                <a:cs typeface="+mn-cs"/>
              </a:rPr>
              <a:t>e predict class for the original test image along with a</a:t>
            </a:r>
            <a:r>
              <a:rPr lang="en-US" sz="1200" b="0" i="0" kern="1200" baseline="0" dirty="0">
                <a:solidFill>
                  <a:schemeClr val="tx1"/>
                </a:solidFill>
                <a:effectLst/>
                <a:latin typeface="+mn-lt"/>
                <a:ea typeface="+mn-ea"/>
                <a:cs typeface="+mn-cs"/>
              </a:rPr>
              <a:t> few</a:t>
            </a:r>
            <a:r>
              <a:rPr lang="en-US" sz="1200" b="0" i="0" kern="1200" dirty="0">
                <a:solidFill>
                  <a:schemeClr val="tx1"/>
                </a:solidFill>
                <a:effectLst/>
                <a:latin typeface="+mn-lt"/>
                <a:ea typeface="+mn-ea"/>
                <a:cs typeface="+mn-cs"/>
              </a:rPr>
              <a:t> random transforms of the same image. We then take an average of the predictions to determine which class the image belongs to.</a:t>
            </a:r>
            <a:endParaRPr lang="en-IN" dirty="0"/>
          </a:p>
        </p:txBody>
      </p:sp>
      <p:sp>
        <p:nvSpPr>
          <p:cNvPr id="4" name="Slide Number Placeholder 3"/>
          <p:cNvSpPr>
            <a:spLocks noGrp="1"/>
          </p:cNvSpPr>
          <p:nvPr>
            <p:ph type="sldNum" sz="quarter" idx="10"/>
          </p:nvPr>
        </p:nvSpPr>
        <p:spPr/>
        <p:txBody>
          <a:bodyPr/>
          <a:lstStyle/>
          <a:p>
            <a:fld id="{85998073-E04C-46F5-98A5-260689924AAC}" type="slidenum">
              <a:rPr lang="en-IN" smtClean="0"/>
              <a:t>12</a:t>
            </a:fld>
            <a:endParaRPr lang="en-IN"/>
          </a:p>
        </p:txBody>
      </p:sp>
    </p:spTree>
    <p:extLst>
      <p:ext uri="{BB962C8B-B14F-4D97-AF65-F5344CB8AC3E}">
        <p14:creationId xmlns:p14="http://schemas.microsoft.com/office/powerpoint/2010/main" val="202531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Deep networks need large amount of training data to achieve good performance. To build a powerful image classifier using very little training data, image augmentation is usually required to boost the performance of deep networks. </a:t>
            </a:r>
            <a:r>
              <a:rPr lang="en-US" sz="1200" b="1" i="0" kern="1200" dirty="0">
                <a:solidFill>
                  <a:schemeClr val="tx1"/>
                </a:solidFill>
                <a:effectLst/>
                <a:latin typeface="+mn-lt"/>
                <a:ea typeface="+mn-ea"/>
                <a:cs typeface="+mn-cs"/>
              </a:rPr>
              <a:t>Image augmentation</a:t>
            </a:r>
            <a:r>
              <a:rPr lang="en-US" sz="1200" b="0" i="0" kern="1200" dirty="0">
                <a:solidFill>
                  <a:schemeClr val="tx1"/>
                </a:solidFill>
                <a:effectLst/>
                <a:latin typeface="+mn-lt"/>
                <a:ea typeface="+mn-ea"/>
                <a:cs typeface="+mn-cs"/>
              </a:rPr>
              <a:t> artificially creates training images through different ways of processing or combination of multiple processing, such as random rotation, shifts, shear and flips, etc.</a:t>
            </a:r>
          </a:p>
        </p:txBody>
      </p:sp>
      <p:sp>
        <p:nvSpPr>
          <p:cNvPr id="4" name="Slide Number Placeholder 3"/>
          <p:cNvSpPr>
            <a:spLocks noGrp="1"/>
          </p:cNvSpPr>
          <p:nvPr>
            <p:ph type="sldNum" sz="quarter" idx="10"/>
          </p:nvPr>
        </p:nvSpPr>
        <p:spPr/>
        <p:txBody>
          <a:bodyPr/>
          <a:lstStyle/>
          <a:p>
            <a:fld id="{85998073-E04C-46F5-98A5-260689924AAC}" type="slidenum">
              <a:rPr lang="en-IN" smtClean="0"/>
              <a:t>13</a:t>
            </a:fld>
            <a:endParaRPr lang="en-IN"/>
          </a:p>
        </p:txBody>
      </p:sp>
    </p:spTree>
    <p:extLst>
      <p:ext uri="{BB962C8B-B14F-4D97-AF65-F5344CB8AC3E}">
        <p14:creationId xmlns:p14="http://schemas.microsoft.com/office/powerpoint/2010/main" val="4095150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u="sng" dirty="0">
                <a:solidFill>
                  <a:schemeClr val="accent6">
                    <a:lumMod val="50000"/>
                  </a:schemeClr>
                </a:solidFill>
              </a:rPr>
              <a:t>Overlapping Objects Separation</a:t>
            </a:r>
          </a:p>
          <a:p>
            <a:r>
              <a:rPr lang="en-US" sz="1200" b="0" i="0" kern="1200" dirty="0">
                <a:solidFill>
                  <a:schemeClr val="tx1"/>
                </a:solidFill>
                <a:effectLst/>
                <a:latin typeface="+mn-lt"/>
                <a:ea typeface="+mn-ea"/>
                <a:cs typeface="+mn-cs"/>
              </a:rPr>
              <a:t>round objects doesn't have inset corners, if corners are present you can assume that this is overlapping scenario.</a:t>
            </a:r>
          </a:p>
          <a:p>
            <a:r>
              <a:rPr lang="en-US" sz="1200" b="0" i="0" kern="1200" dirty="0">
                <a:solidFill>
                  <a:schemeClr val="tx1"/>
                </a:solidFill>
                <a:effectLst/>
                <a:latin typeface="+mn-lt"/>
                <a:ea typeface="+mn-ea"/>
                <a:cs typeface="+mn-cs"/>
              </a:rPr>
              <a:t>extract inset corners by subtract convex hull from object.</a:t>
            </a:r>
          </a:p>
          <a:p>
            <a:r>
              <a:rPr lang="en-US" sz="1200" b="0" i="0" kern="1200" dirty="0">
                <a:solidFill>
                  <a:schemeClr val="tx1"/>
                </a:solidFill>
                <a:effectLst/>
                <a:latin typeface="+mn-lt"/>
                <a:ea typeface="+mn-ea"/>
                <a:cs typeface="+mn-cs"/>
              </a:rPr>
              <a:t>find all combinations of corners for separation candidate (some optimizations like crop, boundaries are used just for speed up).</a:t>
            </a:r>
          </a:p>
          <a:p>
            <a:r>
              <a:rPr lang="en-US" sz="1200" b="0" i="0" kern="1200" dirty="0">
                <a:solidFill>
                  <a:schemeClr val="tx1"/>
                </a:solidFill>
                <a:effectLst/>
                <a:latin typeface="+mn-lt"/>
                <a:ea typeface="+mn-ea"/>
                <a:cs typeface="+mn-cs"/>
              </a:rPr>
              <a:t>separation line is valid if parallel line with offset 2 is shorter than offset 5 and if offset 5 is wider than separation line. This is checked in both directions.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Erosion: </a:t>
            </a:r>
            <a:r>
              <a:rPr lang="en-US" dirty="0">
                <a:solidFill>
                  <a:schemeClr val="accent6">
                    <a:lumMod val="50000"/>
                  </a:schemeClr>
                </a:solidFill>
              </a:rPr>
              <a:t>A pixel in the original image (either 1 or 0) will be considered 1 only if all the pixels under the kernel are 1, otherwise it is eroded (made to zero).</a:t>
            </a:r>
            <a:endParaRPr lang="en-IN" dirty="0">
              <a:solidFill>
                <a:schemeClr val="accent6">
                  <a:lumMod val="50000"/>
                </a:schemeClr>
              </a:solidFill>
            </a:endParaRPr>
          </a:p>
          <a:p>
            <a:r>
              <a:rPr lang="en-US" sz="1200" b="0" i="0" kern="1200" dirty="0">
                <a:solidFill>
                  <a:schemeClr val="tx1"/>
                </a:solidFill>
                <a:effectLst/>
                <a:latin typeface="+mn-lt"/>
                <a:ea typeface="+mn-ea"/>
                <a:cs typeface="+mn-cs"/>
              </a:rPr>
              <a:t>All</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pixels near boundary will be discarded depending upon the size of kernel. So the thickness or size of the foreground object decreases or simply white region decreases in the image. It is useful for removing small white noises, detach two connected objects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Dilation:  </a:t>
            </a:r>
            <a:r>
              <a:rPr lang="en-US" dirty="0">
                <a:solidFill>
                  <a:schemeClr val="accent6">
                    <a:lumMod val="50000"/>
                  </a:schemeClr>
                </a:solidFill>
              </a:rPr>
              <a:t>A pixel element is ‘1’ if </a:t>
            </a:r>
            <a:r>
              <a:rPr lang="en-US" dirty="0" err="1">
                <a:solidFill>
                  <a:schemeClr val="accent6">
                    <a:lumMod val="50000"/>
                  </a:schemeClr>
                </a:solidFill>
              </a:rPr>
              <a:t>atleast</a:t>
            </a:r>
            <a:r>
              <a:rPr lang="en-US" dirty="0">
                <a:solidFill>
                  <a:schemeClr val="accent6">
                    <a:lumMod val="50000"/>
                  </a:schemeClr>
                </a:solidFill>
              </a:rPr>
              <a:t> one</a:t>
            </a:r>
            <a:r>
              <a:rPr lang="en-US" baseline="0" dirty="0">
                <a:solidFill>
                  <a:schemeClr val="accent6">
                    <a:lumMod val="50000"/>
                  </a:schemeClr>
                </a:solidFill>
              </a:rPr>
              <a:t> </a:t>
            </a:r>
            <a:r>
              <a:rPr lang="en-US" dirty="0">
                <a:solidFill>
                  <a:schemeClr val="accent6">
                    <a:lumMod val="50000"/>
                  </a:schemeClr>
                </a:solidFill>
              </a:rPr>
              <a:t>pixel under the kernel is ‘1’.</a:t>
            </a:r>
            <a:r>
              <a:rPr lang="en-US" sz="1200" b="0" i="0" kern="1200" dirty="0">
                <a:solidFill>
                  <a:schemeClr val="tx1"/>
                </a:solidFill>
                <a:effectLst/>
                <a:latin typeface="+mn-lt"/>
                <a:ea typeface="+mn-ea"/>
                <a:cs typeface="+mn-cs"/>
              </a:rPr>
              <a:t>It increases the white region in the image or size of foreground object increases. Normally, in cases like noise removal, erosion is followed by dilation. Because, erosion removes white noises, but it also shrinks our object. So we dilate it. Since noise is gone, they won’t come back, but our object area increases. It is also useful in joining broken parts of an object.</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erosion/dilation: https://docs.opencv.org/3.0-beta/doc/py_tutorials/py_imgproc/py_morphological_ops/py_morphological_ops.html</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85998073-E04C-46F5-98A5-260689924AAC}" type="slidenum">
              <a:rPr lang="en-IN" smtClean="0"/>
              <a:t>14</a:t>
            </a:fld>
            <a:endParaRPr lang="en-IN"/>
          </a:p>
        </p:txBody>
      </p:sp>
    </p:spTree>
    <p:extLst>
      <p:ext uri="{BB962C8B-B14F-4D97-AF65-F5344CB8AC3E}">
        <p14:creationId xmlns:p14="http://schemas.microsoft.com/office/powerpoint/2010/main" val="377671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dirty="0"/>
              <a:t>It consists of a Contracting Path followed by Expanding Path.</a:t>
            </a:r>
          </a:p>
          <a:p>
            <a:pPr marL="285750" indent="-285750">
              <a:buFont typeface="Arial" charset="0"/>
              <a:buChar char="•"/>
            </a:pPr>
            <a:r>
              <a:rPr lang="en-US" dirty="0"/>
              <a:t>Each blue box is a multichannel feature web.</a:t>
            </a:r>
          </a:p>
          <a:p>
            <a:pPr marL="285750" indent="-285750">
              <a:buFont typeface="Arial" charset="0"/>
              <a:buChar char="•"/>
            </a:pPr>
            <a:r>
              <a:rPr lang="en-US" dirty="0"/>
              <a:t>Convolution followed by a non linear activation function.</a:t>
            </a:r>
          </a:p>
          <a:p>
            <a:pPr marL="285750" indent="-285750">
              <a:buFont typeface="Arial" charset="0"/>
              <a:buChar char="•"/>
            </a:pPr>
            <a:r>
              <a:rPr lang="en-US" dirty="0"/>
              <a:t>Downward operation is a </a:t>
            </a:r>
            <a:r>
              <a:rPr lang="en-US" b="1" dirty="0"/>
              <a:t>Max pooling </a:t>
            </a:r>
            <a:r>
              <a:rPr lang="en-US" dirty="0"/>
              <a:t>operation which operates on each channel separately. </a:t>
            </a:r>
            <a:r>
              <a:rPr lang="en-IN" dirty="0"/>
              <a:t>At each</a:t>
            </a:r>
            <a:r>
              <a:rPr lang="en-IN" baseline="0" dirty="0"/>
              <a:t> </a:t>
            </a:r>
            <a:r>
              <a:rPr lang="en-IN" dirty="0"/>
              <a:t>down sampling step we double the number of feature channels</a:t>
            </a:r>
          </a:p>
          <a:p>
            <a:pPr marL="0" indent="0">
              <a:buFont typeface="Arial" charset="0"/>
              <a:buNone/>
            </a:pPr>
            <a:endParaRPr lang="en-US" dirty="0"/>
          </a:p>
          <a:p>
            <a:endParaRPr lang="en-IN" dirty="0"/>
          </a:p>
        </p:txBody>
      </p:sp>
      <p:sp>
        <p:nvSpPr>
          <p:cNvPr id="4" name="Slide Number Placeholder 3"/>
          <p:cNvSpPr>
            <a:spLocks noGrp="1"/>
          </p:cNvSpPr>
          <p:nvPr>
            <p:ph type="sldNum" sz="quarter" idx="10"/>
          </p:nvPr>
        </p:nvSpPr>
        <p:spPr/>
        <p:txBody>
          <a:bodyPr/>
          <a:lstStyle/>
          <a:p>
            <a:fld id="{85998073-E04C-46F5-98A5-260689924AAC}" type="slidenum">
              <a:rPr lang="en-IN" smtClean="0"/>
              <a:t>15</a:t>
            </a:fld>
            <a:endParaRPr lang="en-IN"/>
          </a:p>
        </p:txBody>
      </p:sp>
    </p:spTree>
    <p:extLst>
      <p:ext uri="{BB962C8B-B14F-4D97-AF65-F5344CB8AC3E}">
        <p14:creationId xmlns:p14="http://schemas.microsoft.com/office/powerpoint/2010/main" val="356401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998073-E04C-46F5-98A5-260689924AAC}" type="slidenum">
              <a:rPr lang="en-IN" smtClean="0"/>
              <a:t>24</a:t>
            </a:fld>
            <a:endParaRPr lang="en-IN"/>
          </a:p>
        </p:txBody>
      </p:sp>
    </p:spTree>
    <p:extLst>
      <p:ext uri="{BB962C8B-B14F-4D97-AF65-F5344CB8AC3E}">
        <p14:creationId xmlns:p14="http://schemas.microsoft.com/office/powerpoint/2010/main" val="108227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1402231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D081D7A-FBD8-44A6-9181-DC41E2E33061}" type="datetimeFigureOut">
              <a:rPr lang="en-IN" smtClean="0"/>
              <a:t>01/05/18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224739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145088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408597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569485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D081D7A-FBD8-44A6-9181-DC41E2E33061}" type="datetimeFigureOut">
              <a:rPr lang="en-IN" smtClean="0"/>
              <a:t>01/05/18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169003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D081D7A-FBD8-44A6-9181-DC41E2E33061}" type="datetimeFigureOut">
              <a:rPr lang="en-IN" smtClean="0"/>
              <a:t>01/05/18</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3263609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2333796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2552566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95FC186A-9898-4F90-9245-E762CF38A8B7}"/>
              </a:ext>
            </a:extLst>
          </p:cNvPr>
          <p:cNvGrpSpPr/>
          <p:nvPr userDrawn="1"/>
        </p:nvGrpSpPr>
        <p:grpSpPr>
          <a:xfrm>
            <a:off x="-3155" y="1"/>
            <a:ext cx="12195155" cy="851669"/>
            <a:chOff x="-3155" y="1"/>
            <a:chExt cx="12195155" cy="851669"/>
          </a:xfrm>
        </p:grpSpPr>
        <p:pic>
          <p:nvPicPr>
            <p:cNvPr id="10" name="Picture 9">
              <a:extLst>
                <a:ext uri="{FF2B5EF4-FFF2-40B4-BE49-F238E27FC236}">
                  <a16:creationId xmlns="" xmlns:a16="http://schemas.microsoft.com/office/drawing/2014/main" id="{7881DED5-22A0-4071-9833-A8E112409C26}"/>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Lst>
            </a:blip>
            <a:stretch>
              <a:fillRect/>
            </a:stretch>
          </p:blipFill>
          <p:spPr>
            <a:xfrm>
              <a:off x="3433482" y="1"/>
              <a:ext cx="8758518" cy="851668"/>
            </a:xfrm>
            <a:prstGeom prst="rect">
              <a:avLst/>
            </a:prstGeom>
          </p:spPr>
        </p:pic>
        <p:pic>
          <p:nvPicPr>
            <p:cNvPr id="3" name="Picture 2">
              <a:extLst>
                <a:ext uri="{FF2B5EF4-FFF2-40B4-BE49-F238E27FC236}">
                  <a16:creationId xmlns="" xmlns:a16="http://schemas.microsoft.com/office/drawing/2014/main" id="{8FF1DAB4-2E97-441A-B0D7-D58DEF0BAFA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Lst>
            </a:blip>
            <a:srcRect r="54676"/>
            <a:stretch/>
          </p:blipFill>
          <p:spPr>
            <a:xfrm>
              <a:off x="-3155" y="2"/>
              <a:ext cx="3436637" cy="851668"/>
            </a:xfrm>
            <a:prstGeom prst="rect">
              <a:avLst/>
            </a:prstGeom>
          </p:spPr>
        </p:pic>
      </p:grpSp>
      <p:sp>
        <p:nvSpPr>
          <p:cNvPr id="8" name="Title 1">
            <a:extLst>
              <a:ext uri="{FF2B5EF4-FFF2-40B4-BE49-F238E27FC236}">
                <a16:creationId xmlns="" xmlns:a16="http://schemas.microsoft.com/office/drawing/2014/main" id="{CB4AE9EE-233E-4058-A886-171393946C25}"/>
              </a:ext>
            </a:extLst>
          </p:cNvPr>
          <p:cNvSpPr>
            <a:spLocks noGrp="1"/>
          </p:cNvSpPr>
          <p:nvPr>
            <p:ph type="title" hasCustomPrompt="1"/>
          </p:nvPr>
        </p:nvSpPr>
        <p:spPr>
          <a:xfrm>
            <a:off x="3154" y="0"/>
            <a:ext cx="8761413" cy="851669"/>
          </a:xfrm>
        </p:spPr>
        <p:txBody>
          <a:bodyPr/>
          <a:lstStyle>
            <a:lvl1pPr>
              <a:defRPr sz="5400">
                <a:solidFill>
                  <a:srgbClr val="651B3E"/>
                </a:solidFill>
              </a:defRPr>
            </a:lvl1pPr>
          </a:lstStyle>
          <a:p>
            <a:r>
              <a:rPr lang="en-US" dirty="0"/>
              <a:t>ABC</a:t>
            </a:r>
          </a:p>
        </p:txBody>
      </p:sp>
      <p:sp>
        <p:nvSpPr>
          <p:cNvPr id="12" name="Content Placeholder 11">
            <a:extLst>
              <a:ext uri="{FF2B5EF4-FFF2-40B4-BE49-F238E27FC236}">
                <a16:creationId xmlns="" xmlns:a16="http://schemas.microsoft.com/office/drawing/2014/main" id="{4FC4005D-38BE-4F28-A4BF-49E830C11BA3}"/>
              </a:ext>
            </a:extLst>
          </p:cNvPr>
          <p:cNvSpPr>
            <a:spLocks noGrp="1"/>
          </p:cNvSpPr>
          <p:nvPr>
            <p:ph sz="quarter" idx="12" hasCustomPrompt="1"/>
          </p:nvPr>
        </p:nvSpPr>
        <p:spPr>
          <a:xfrm>
            <a:off x="8983744" y="6522955"/>
            <a:ext cx="3205102" cy="335044"/>
          </a:xfrm>
        </p:spPr>
        <p:txBody>
          <a:bodyPr>
            <a:normAutofit/>
          </a:bodyPr>
          <a:lstStyle>
            <a:lvl1pPr marL="0" indent="0">
              <a:buNone/>
              <a:defRPr lang="en-IN" sz="1400" b="1" i="0" kern="1200" dirty="0">
                <a:solidFill>
                  <a:schemeClr val="accent1"/>
                </a:solidFill>
                <a:latin typeface="+mn-lt"/>
                <a:ea typeface="+mn-ea"/>
                <a:cs typeface="+mn-cs"/>
              </a:defRPr>
            </a:lvl1pPr>
          </a:lstStyle>
          <a:p>
            <a:r>
              <a:rPr lang="en-IN" dirty="0"/>
              <a:t>Data Science Lab PGDBA 2017-19</a:t>
            </a:r>
          </a:p>
        </p:txBody>
      </p:sp>
    </p:spTree>
    <p:extLst>
      <p:ext uri="{BB962C8B-B14F-4D97-AF65-F5344CB8AC3E}">
        <p14:creationId xmlns:p14="http://schemas.microsoft.com/office/powerpoint/2010/main" val="113277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15555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081D7A-FBD8-44A6-9181-DC41E2E33061}" type="datetimeFigureOut">
              <a:rPr lang="en-IN" smtClean="0"/>
              <a:t>01/05/18</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3497630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081D7A-FBD8-44A6-9181-DC41E2E33061}" type="datetimeFigureOut">
              <a:rPr lang="en-IN" smtClean="0"/>
              <a:t>01/05/18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2433844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081D7A-FBD8-44A6-9181-DC41E2E33061}" type="datetimeFigureOut">
              <a:rPr lang="en-IN" smtClean="0"/>
              <a:t>01/05/18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3760955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081D7A-FBD8-44A6-9181-DC41E2E33061}" type="datetimeFigureOut">
              <a:rPr lang="en-IN" smtClean="0"/>
              <a:t>01/05/18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3209895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95FC186A-9898-4F90-9245-E762CF38A8B7}"/>
              </a:ext>
            </a:extLst>
          </p:cNvPr>
          <p:cNvGrpSpPr/>
          <p:nvPr userDrawn="1"/>
        </p:nvGrpSpPr>
        <p:grpSpPr>
          <a:xfrm>
            <a:off x="-3155" y="1"/>
            <a:ext cx="12195155" cy="851669"/>
            <a:chOff x="-3155" y="1"/>
            <a:chExt cx="12195155" cy="851669"/>
          </a:xfrm>
        </p:grpSpPr>
        <p:pic>
          <p:nvPicPr>
            <p:cNvPr id="10" name="Picture 9">
              <a:extLst>
                <a:ext uri="{FF2B5EF4-FFF2-40B4-BE49-F238E27FC236}">
                  <a16:creationId xmlns="" xmlns:a16="http://schemas.microsoft.com/office/drawing/2014/main" id="{7881DED5-22A0-4071-9833-A8E112409C26}"/>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Lst>
            </a:blip>
            <a:stretch>
              <a:fillRect/>
            </a:stretch>
          </p:blipFill>
          <p:spPr>
            <a:xfrm>
              <a:off x="3478491" y="1"/>
              <a:ext cx="8713509" cy="851668"/>
            </a:xfrm>
            <a:prstGeom prst="rect">
              <a:avLst/>
            </a:prstGeom>
          </p:spPr>
        </p:pic>
        <p:pic>
          <p:nvPicPr>
            <p:cNvPr id="3" name="Picture 2">
              <a:extLst>
                <a:ext uri="{FF2B5EF4-FFF2-40B4-BE49-F238E27FC236}">
                  <a16:creationId xmlns="" xmlns:a16="http://schemas.microsoft.com/office/drawing/2014/main" id="{8FF1DAB4-2E97-441A-B0D7-D58DEF0BAFA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Lst>
            </a:blip>
            <a:srcRect r="54082"/>
            <a:stretch/>
          </p:blipFill>
          <p:spPr>
            <a:xfrm>
              <a:off x="-3155" y="2"/>
              <a:ext cx="3481646" cy="851668"/>
            </a:xfrm>
            <a:prstGeom prst="rect">
              <a:avLst/>
            </a:prstGeom>
          </p:spPr>
        </p:pic>
      </p:grpSp>
      <p:sp>
        <p:nvSpPr>
          <p:cNvPr id="8" name="Title 1">
            <a:extLst>
              <a:ext uri="{FF2B5EF4-FFF2-40B4-BE49-F238E27FC236}">
                <a16:creationId xmlns="" xmlns:a16="http://schemas.microsoft.com/office/drawing/2014/main" id="{CB4AE9EE-233E-4058-A886-171393946C25}"/>
              </a:ext>
            </a:extLst>
          </p:cNvPr>
          <p:cNvSpPr>
            <a:spLocks noGrp="1"/>
          </p:cNvSpPr>
          <p:nvPr>
            <p:ph type="title" hasCustomPrompt="1"/>
          </p:nvPr>
        </p:nvSpPr>
        <p:spPr>
          <a:xfrm>
            <a:off x="3154" y="0"/>
            <a:ext cx="8761413" cy="851669"/>
          </a:xfrm>
        </p:spPr>
        <p:txBody>
          <a:bodyPr/>
          <a:lstStyle>
            <a:lvl1pPr>
              <a:defRPr sz="5400">
                <a:solidFill>
                  <a:srgbClr val="651B3E"/>
                </a:solidFill>
              </a:defRPr>
            </a:lvl1pPr>
          </a:lstStyle>
          <a:p>
            <a:r>
              <a:rPr lang="en-US" dirty="0"/>
              <a:t>ABC</a:t>
            </a:r>
          </a:p>
        </p:txBody>
      </p:sp>
    </p:spTree>
    <p:extLst>
      <p:ext uri="{BB962C8B-B14F-4D97-AF65-F5344CB8AC3E}">
        <p14:creationId xmlns:p14="http://schemas.microsoft.com/office/powerpoint/2010/main" val="32208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D081D7A-FBD8-44A6-9181-DC41E2E33061}" type="datetimeFigureOut">
              <a:rPr lang="en-IN" smtClean="0"/>
              <a:t>01/05/18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411415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D081D7A-FBD8-44A6-9181-DC41E2E33061}" type="datetimeFigureOut">
              <a:rPr lang="en-IN" smtClean="0"/>
              <a:t>01/05/18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0ED13B-873C-4979-8997-A9F2FDB96D92}" type="slidenum">
              <a:rPr lang="en-IN" smtClean="0"/>
              <a:t>‹#›</a:t>
            </a:fld>
            <a:endParaRPr lang="en-IN"/>
          </a:p>
        </p:txBody>
      </p:sp>
    </p:spTree>
    <p:extLst>
      <p:ext uri="{BB962C8B-B14F-4D97-AF65-F5344CB8AC3E}">
        <p14:creationId xmlns:p14="http://schemas.microsoft.com/office/powerpoint/2010/main" val="289719740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D081D7A-FBD8-44A6-9181-DC41E2E33061}" type="datetimeFigureOut">
              <a:rPr lang="en-IN" smtClean="0"/>
              <a:t>01/05/18</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E0ED13B-873C-4979-8997-A9F2FDB96D92}" type="slidenum">
              <a:rPr lang="en-IN" smtClean="0"/>
              <a:t>‹#›</a:t>
            </a:fld>
            <a:endParaRPr lang="en-IN"/>
          </a:p>
        </p:txBody>
      </p:sp>
    </p:spTree>
    <p:extLst>
      <p:ext uri="{BB962C8B-B14F-4D97-AF65-F5344CB8AC3E}">
        <p14:creationId xmlns:p14="http://schemas.microsoft.com/office/powerpoint/2010/main" val="2131260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802.07465.pdf" TargetMode="External"/><Relationship Id="rId4" Type="http://schemas.openxmlformats.org/officeDocument/2006/relationships/hyperlink" Target="https://arxiv.org/pdf/1803.04953.pdf"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C9E8E3">
                <a:alpha val="21000"/>
              </a:srgbClr>
            </a:gs>
            <a:gs pos="74000">
              <a:srgbClr val="DCEFED"/>
            </a:gs>
            <a:gs pos="83000">
              <a:srgbClr val="DBEFED"/>
            </a:gs>
            <a:gs pos="100000">
              <a:srgbClr val="D0EFEA"/>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5D85D7-7ABF-48CF-ADF4-47C8D463950C}"/>
              </a:ext>
            </a:extLst>
          </p:cNvPr>
          <p:cNvSpPr>
            <a:spLocks noGrp="1"/>
          </p:cNvSpPr>
          <p:nvPr>
            <p:ph type="ctrTitle"/>
          </p:nvPr>
        </p:nvSpPr>
        <p:spPr>
          <a:xfrm>
            <a:off x="6965156" y="2296364"/>
            <a:ext cx="5146848" cy="1543987"/>
          </a:xfrm>
        </p:spPr>
        <p:txBody>
          <a:bodyPr/>
          <a:lstStyle/>
          <a:p>
            <a:r>
              <a:rPr lang="en-US" sz="4400" b="1" dirty="0">
                <a:solidFill>
                  <a:srgbClr val="651B3E"/>
                </a:solidFill>
              </a:rPr>
              <a:t>Automating Nucleus Detection in Microscopy Images</a:t>
            </a:r>
            <a:endParaRPr lang="en-IN" sz="4400" b="1" dirty="0">
              <a:solidFill>
                <a:srgbClr val="651B3E"/>
              </a:solidFill>
            </a:endParaRPr>
          </a:p>
        </p:txBody>
      </p:sp>
      <p:sp>
        <p:nvSpPr>
          <p:cNvPr id="3" name="Subtitle 2">
            <a:extLst>
              <a:ext uri="{FF2B5EF4-FFF2-40B4-BE49-F238E27FC236}">
                <a16:creationId xmlns="" xmlns:a16="http://schemas.microsoft.com/office/drawing/2014/main" id="{B043F6DD-AFB9-463B-8F7B-5369A0EBAB76}"/>
              </a:ext>
            </a:extLst>
          </p:cNvPr>
          <p:cNvSpPr>
            <a:spLocks noGrp="1"/>
          </p:cNvSpPr>
          <p:nvPr>
            <p:ph type="subTitle" idx="1"/>
          </p:nvPr>
        </p:nvSpPr>
        <p:spPr>
          <a:xfrm>
            <a:off x="7048169" y="3916795"/>
            <a:ext cx="4405375" cy="818330"/>
          </a:xfrm>
        </p:spPr>
        <p:txBody>
          <a:bodyPr>
            <a:normAutofit/>
          </a:bodyPr>
          <a:lstStyle/>
          <a:p>
            <a:r>
              <a:rPr lang="en-IN" sz="2400" b="1" dirty="0"/>
              <a:t>2018 Data science bowl </a:t>
            </a:r>
          </a:p>
        </p:txBody>
      </p:sp>
      <p:sp>
        <p:nvSpPr>
          <p:cNvPr id="4" name="TextBox 3">
            <a:extLst>
              <a:ext uri="{FF2B5EF4-FFF2-40B4-BE49-F238E27FC236}">
                <a16:creationId xmlns="" xmlns:a16="http://schemas.microsoft.com/office/drawing/2014/main" id="{A5C391D8-DC30-4D2C-9B01-B3B969112A5D}"/>
              </a:ext>
            </a:extLst>
          </p:cNvPr>
          <p:cNvSpPr txBox="1"/>
          <p:nvPr/>
        </p:nvSpPr>
        <p:spPr>
          <a:xfrm>
            <a:off x="9935852" y="5620847"/>
            <a:ext cx="2176153"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err="1">
                <a:ln>
                  <a:noFill/>
                </a:ln>
                <a:solidFill>
                  <a:srgbClr val="651B3E"/>
                </a:solidFill>
                <a:effectLst/>
                <a:uLnTx/>
                <a:uFillTx/>
                <a:latin typeface="Century Gothic"/>
                <a:ea typeface="+mn-ea"/>
                <a:cs typeface="+mn-cs"/>
              </a:rPr>
              <a:t>Puneet</a:t>
            </a:r>
            <a:r>
              <a:rPr kumimoji="0" lang="en-IN" sz="1600" b="1" i="0" u="none" strike="noStrike" kern="1200" cap="none" spc="0" normalizeH="0" baseline="0" noProof="0" dirty="0">
                <a:ln>
                  <a:noFill/>
                </a:ln>
                <a:solidFill>
                  <a:srgbClr val="651B3E"/>
                </a:solidFill>
                <a:effectLst/>
                <a:uLnTx/>
                <a:uFillTx/>
                <a:latin typeface="Century Gothic"/>
                <a:ea typeface="+mn-ea"/>
                <a:cs typeface="+mn-cs"/>
              </a:rPr>
              <a:t> </a:t>
            </a:r>
            <a:r>
              <a:rPr kumimoji="0" lang="en-IN" sz="1600" b="1" i="0" u="none" strike="noStrike" kern="1200" cap="none" spc="0" normalizeH="0" baseline="0" noProof="0" dirty="0" err="1">
                <a:ln>
                  <a:noFill/>
                </a:ln>
                <a:solidFill>
                  <a:srgbClr val="651B3E"/>
                </a:solidFill>
                <a:effectLst/>
                <a:uLnTx/>
                <a:uFillTx/>
                <a:latin typeface="Century Gothic"/>
                <a:ea typeface="+mn-ea"/>
                <a:cs typeface="+mn-cs"/>
              </a:rPr>
              <a:t>Vashisht</a:t>
            </a:r>
            <a:endParaRPr kumimoji="0" lang="en-IN" sz="1600" b="1" i="0" u="none" strike="noStrike" kern="1200" cap="none" spc="0" normalizeH="0" baseline="0" noProof="0" dirty="0">
              <a:ln>
                <a:noFill/>
              </a:ln>
              <a:solidFill>
                <a:srgbClr val="651B3E"/>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err="1">
                <a:ln>
                  <a:noFill/>
                </a:ln>
                <a:solidFill>
                  <a:srgbClr val="651B3E"/>
                </a:solidFill>
                <a:effectLst/>
                <a:uLnTx/>
                <a:uFillTx/>
                <a:latin typeface="Century Gothic"/>
                <a:ea typeface="+mn-ea"/>
                <a:cs typeface="+mn-cs"/>
              </a:rPr>
              <a:t>Abhishek</a:t>
            </a:r>
            <a:r>
              <a:rPr kumimoji="0" lang="en-IN" sz="1600" b="1" i="0" u="none" strike="noStrike" kern="1200" cap="none" spc="0" normalizeH="0" baseline="0" noProof="0" dirty="0">
                <a:ln>
                  <a:noFill/>
                </a:ln>
                <a:solidFill>
                  <a:srgbClr val="651B3E"/>
                </a:solidFill>
                <a:effectLst/>
                <a:uLnTx/>
                <a:uFillTx/>
                <a:latin typeface="Century Gothic"/>
                <a:ea typeface="+mn-ea"/>
                <a:cs typeface="+mn-cs"/>
              </a:rPr>
              <a:t> Gupta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err="1">
                <a:ln>
                  <a:noFill/>
                </a:ln>
                <a:solidFill>
                  <a:srgbClr val="651B3E"/>
                </a:solidFill>
                <a:effectLst/>
                <a:uLnTx/>
                <a:uFillTx/>
                <a:latin typeface="Century Gothic"/>
                <a:ea typeface="+mn-ea"/>
                <a:cs typeface="+mn-cs"/>
              </a:rPr>
              <a:t>Palvika</a:t>
            </a:r>
            <a:endParaRPr kumimoji="0" lang="en-IN" sz="1600" b="1" i="0" u="none" strike="noStrike" kern="1200" cap="none" spc="0" normalizeH="0" baseline="0" noProof="0" dirty="0">
              <a:ln>
                <a:noFill/>
              </a:ln>
              <a:solidFill>
                <a:srgbClr val="651B3E"/>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651B3E"/>
                </a:solidFill>
                <a:effectLst/>
                <a:uLnTx/>
                <a:uFillTx/>
                <a:latin typeface="Century Gothic"/>
                <a:ea typeface="+mn-ea"/>
                <a:cs typeface="+mn-cs"/>
              </a:rPr>
              <a:t>Ankita Jha</a:t>
            </a:r>
          </a:p>
        </p:txBody>
      </p:sp>
      <p:pic>
        <p:nvPicPr>
          <p:cNvPr id="7" name="Picture 6"/>
          <p:cNvPicPr>
            <a:picLocks noChangeAspect="1"/>
          </p:cNvPicPr>
          <p:nvPr/>
        </p:nvPicPr>
        <p:blipFill rotWithShape="1">
          <a:blip r:embed="rId2"/>
          <a:srcRect r="3395"/>
          <a:stretch/>
        </p:blipFill>
        <p:spPr>
          <a:xfrm>
            <a:off x="497941" y="606405"/>
            <a:ext cx="6183517" cy="4923907"/>
          </a:xfrm>
          <a:prstGeom prst="rect">
            <a:avLst/>
          </a:prstGeom>
        </p:spPr>
      </p:pic>
    </p:spTree>
    <p:extLst>
      <p:ext uri="{BB962C8B-B14F-4D97-AF65-F5344CB8AC3E}">
        <p14:creationId xmlns:p14="http://schemas.microsoft.com/office/powerpoint/2010/main" val="2835448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Stage 2 EDA : Images</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10" name="Content Placeholder 2"/>
          <p:cNvSpPr txBox="1">
            <a:spLocks/>
          </p:cNvSpPr>
          <p:nvPr/>
        </p:nvSpPr>
        <p:spPr>
          <a:xfrm>
            <a:off x="3672038" y="5562922"/>
            <a:ext cx="8809630" cy="3787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IN" dirty="0"/>
          </a:p>
        </p:txBody>
      </p:sp>
      <p:sp>
        <p:nvSpPr>
          <p:cNvPr id="9" name="Content Placeholder 5">
            <a:extLst>
              <a:ext uri="{FF2B5EF4-FFF2-40B4-BE49-F238E27FC236}">
                <a16:creationId xmlns="" xmlns:a16="http://schemas.microsoft.com/office/drawing/2014/main" id="{FC8591DE-2F39-4C82-8D2A-25E4FFA13989}"/>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30" y="2819450"/>
            <a:ext cx="8116871" cy="1628714"/>
          </a:xfrm>
          <a:prstGeom prst="rect">
            <a:avLst/>
          </a:prstGeom>
        </p:spPr>
      </p:pic>
      <p:sp>
        <p:nvSpPr>
          <p:cNvPr id="7" name="TextBox 6"/>
          <p:cNvSpPr txBox="1"/>
          <p:nvPr/>
        </p:nvSpPr>
        <p:spPr>
          <a:xfrm>
            <a:off x="136635" y="1061545"/>
            <a:ext cx="6216808" cy="1477328"/>
          </a:xfrm>
          <a:prstGeom prst="rect">
            <a:avLst/>
          </a:prstGeom>
          <a:noFill/>
        </p:spPr>
        <p:txBody>
          <a:bodyPr wrap="square" rtlCol="0">
            <a:spAutoFit/>
          </a:bodyPr>
          <a:lstStyle/>
          <a:p>
            <a:pPr marL="285750" indent="-285750">
              <a:buFont typeface="Arial" charset="0"/>
              <a:buChar char="•"/>
            </a:pPr>
            <a:r>
              <a:rPr lang="en-US" dirty="0"/>
              <a:t>Total 3019 images in the Stage 2 test data</a:t>
            </a:r>
          </a:p>
          <a:p>
            <a:pPr marL="285750" indent="-285750">
              <a:buFont typeface="Arial" charset="0"/>
              <a:buChar char="•"/>
            </a:pPr>
            <a:r>
              <a:rPr lang="en-US" dirty="0"/>
              <a:t>Varied images when compared to Stage 1 test data.</a:t>
            </a:r>
          </a:p>
          <a:p>
            <a:pPr marL="285750" indent="-285750">
              <a:buFont typeface="Arial" charset="0"/>
              <a:buChar char="•"/>
            </a:pPr>
            <a:r>
              <a:rPr lang="en-US" dirty="0"/>
              <a:t>Most of the images are Colored.</a:t>
            </a:r>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58" y="4742787"/>
            <a:ext cx="2243271" cy="17687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094" y="4617618"/>
            <a:ext cx="2014519" cy="179832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58" y="4585132"/>
            <a:ext cx="2443224" cy="192638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716878" y="4188500"/>
            <a:ext cx="1757781" cy="2616020"/>
          </a:xfrm>
          <a:prstGeom prst="rect">
            <a:avLst/>
          </a:prstGeom>
        </p:spPr>
      </p:pic>
    </p:spTree>
    <p:extLst>
      <p:ext uri="{BB962C8B-B14F-4D97-AF65-F5344CB8AC3E}">
        <p14:creationId xmlns:p14="http://schemas.microsoft.com/office/powerpoint/2010/main" val="56042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Stage 2 EDA : Images</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10" name="Content Placeholder 2"/>
          <p:cNvSpPr txBox="1">
            <a:spLocks/>
          </p:cNvSpPr>
          <p:nvPr/>
        </p:nvSpPr>
        <p:spPr>
          <a:xfrm>
            <a:off x="3672038" y="5562922"/>
            <a:ext cx="8809630" cy="3787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IN" dirty="0"/>
          </a:p>
        </p:txBody>
      </p:sp>
      <p:sp>
        <p:nvSpPr>
          <p:cNvPr id="9" name="Content Placeholder 5">
            <a:extLst>
              <a:ext uri="{FF2B5EF4-FFF2-40B4-BE49-F238E27FC236}">
                <a16:creationId xmlns="" xmlns:a16="http://schemas.microsoft.com/office/drawing/2014/main" id="{FC8591DE-2F39-4C82-8D2A-25E4FFA13989}"/>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24540"/>
          <a:stretch/>
        </p:blipFill>
        <p:spPr>
          <a:xfrm>
            <a:off x="80294" y="3749779"/>
            <a:ext cx="6449715" cy="188246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26789"/>
          <a:stretch/>
        </p:blipFill>
        <p:spPr>
          <a:xfrm>
            <a:off x="80294" y="1783928"/>
            <a:ext cx="6449715" cy="2035177"/>
          </a:xfrm>
          <a:prstGeom prst="rect">
            <a:avLst/>
          </a:prstGeom>
        </p:spPr>
      </p:pic>
      <p:sp>
        <p:nvSpPr>
          <p:cNvPr id="14" name="TextBox 13"/>
          <p:cNvSpPr txBox="1"/>
          <p:nvPr/>
        </p:nvSpPr>
        <p:spPr>
          <a:xfrm>
            <a:off x="439740" y="6082748"/>
            <a:ext cx="6857219" cy="369332"/>
          </a:xfrm>
          <a:prstGeom prst="rect">
            <a:avLst/>
          </a:prstGeom>
          <a:noFill/>
        </p:spPr>
        <p:txBody>
          <a:bodyPr wrap="square" rtlCol="0">
            <a:spAutoFit/>
          </a:bodyPr>
          <a:lstStyle/>
          <a:p>
            <a:r>
              <a:rPr lang="en-US" b="1" dirty="0"/>
              <a:t>Inference: Generalized Model is </a:t>
            </a:r>
            <a:r>
              <a:rPr lang="en-US" b="1" dirty="0" smtClean="0"/>
              <a:t>needed.</a:t>
            </a:r>
            <a:endParaRPr lang="en-US" b="1" dirty="0"/>
          </a:p>
        </p:txBody>
      </p:sp>
      <p:pic>
        <p:nvPicPr>
          <p:cNvPr id="5" name="Picture 4">
            <a:extLst>
              <a:ext uri="{FF2B5EF4-FFF2-40B4-BE49-F238E27FC236}">
                <a16:creationId xmlns="" xmlns:a16="http://schemas.microsoft.com/office/drawing/2014/main" id="{28C37708-10D8-4B67-9EED-D5D7CF5F6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189" y="1998105"/>
            <a:ext cx="2511287" cy="1876249"/>
          </a:xfrm>
          <a:prstGeom prst="rect">
            <a:avLst/>
          </a:prstGeom>
        </p:spPr>
      </p:pic>
      <p:pic>
        <p:nvPicPr>
          <p:cNvPr id="7" name="Picture 6">
            <a:extLst>
              <a:ext uri="{FF2B5EF4-FFF2-40B4-BE49-F238E27FC236}">
                <a16:creationId xmlns="" xmlns:a16="http://schemas.microsoft.com/office/drawing/2014/main" id="{792098B6-4442-4417-961A-A908B7191A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189" y="4171377"/>
            <a:ext cx="2511286" cy="2511286"/>
          </a:xfrm>
          <a:prstGeom prst="rect">
            <a:avLst/>
          </a:prstGeom>
        </p:spPr>
      </p:pic>
      <p:pic>
        <p:nvPicPr>
          <p:cNvPr id="15" name="Picture 14">
            <a:extLst>
              <a:ext uri="{FF2B5EF4-FFF2-40B4-BE49-F238E27FC236}">
                <a16:creationId xmlns="" xmlns:a16="http://schemas.microsoft.com/office/drawing/2014/main" id="{6D61C205-124A-4D62-9B9C-C19FD8DE8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192" y="2786775"/>
            <a:ext cx="2511285" cy="2511285"/>
          </a:xfrm>
          <a:prstGeom prst="rect">
            <a:avLst/>
          </a:prstGeom>
        </p:spPr>
      </p:pic>
    </p:spTree>
    <p:extLst>
      <p:ext uri="{BB962C8B-B14F-4D97-AF65-F5344CB8AC3E}">
        <p14:creationId xmlns:p14="http://schemas.microsoft.com/office/powerpoint/2010/main" val="420909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Our Approach</a:t>
            </a:r>
          </a:p>
        </p:txBody>
      </p:sp>
      <p:cxnSp>
        <p:nvCxnSpPr>
          <p:cNvPr id="11" name="Straight Connector 10">
            <a:extLst>
              <a:ext uri="{FF2B5EF4-FFF2-40B4-BE49-F238E27FC236}">
                <a16:creationId xmlns="" xmlns:a16="http://schemas.microsoft.com/office/drawing/2014/main" id="{4F7CAA23-34A2-4D36-AC39-6DCDD36BB311}"/>
              </a:ext>
            </a:extLst>
          </p:cNvPr>
          <p:cNvCxnSpPr/>
          <p:nvPr/>
        </p:nvCxnSpPr>
        <p:spPr>
          <a:xfrm>
            <a:off x="1309887" y="2513963"/>
            <a:ext cx="0" cy="83995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587156E-C663-45A9-80B2-E5FE7618B9E9}"/>
              </a:ext>
            </a:extLst>
          </p:cNvPr>
          <p:cNvCxnSpPr/>
          <p:nvPr/>
        </p:nvCxnSpPr>
        <p:spPr>
          <a:xfrm>
            <a:off x="3731128" y="2277935"/>
            <a:ext cx="0" cy="48940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B86AEA62-9F11-441D-B7B0-E4A65BBCA375}"/>
              </a:ext>
            </a:extLst>
          </p:cNvPr>
          <p:cNvCxnSpPr/>
          <p:nvPr/>
        </p:nvCxnSpPr>
        <p:spPr>
          <a:xfrm>
            <a:off x="6136298" y="2513963"/>
            <a:ext cx="0" cy="83995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 xmlns:a16="http://schemas.microsoft.com/office/drawing/2014/main" id="{95F4301F-CAB1-404F-803D-9149143941E8}"/>
              </a:ext>
            </a:extLst>
          </p:cNvPr>
          <p:cNvCxnSpPr/>
          <p:nvPr/>
        </p:nvCxnSpPr>
        <p:spPr>
          <a:xfrm>
            <a:off x="8594472" y="2277935"/>
            <a:ext cx="0" cy="48940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5" name="Freeform 1">
            <a:extLst>
              <a:ext uri="{FF2B5EF4-FFF2-40B4-BE49-F238E27FC236}">
                <a16:creationId xmlns="" xmlns:a16="http://schemas.microsoft.com/office/drawing/2014/main" id="{E5398936-5AC5-4CD4-9731-0938FDFCD7CD}"/>
              </a:ext>
            </a:extLst>
          </p:cNvPr>
          <p:cNvSpPr>
            <a:spLocks noChangeArrowheads="1"/>
          </p:cNvSpPr>
          <p:nvPr/>
        </p:nvSpPr>
        <p:spPr bwMode="auto">
          <a:xfrm rot="10800000">
            <a:off x="2524254" y="1838627"/>
            <a:ext cx="183887" cy="250071"/>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a:extLst/>
        </p:spPr>
        <p:txBody>
          <a:bodyPr wrap="none" lIns="182937" tIns="91468" rIns="182937" bIns="91468" anchor="ctr"/>
          <a:lstStyle/>
          <a:p>
            <a:endParaRPr lang="en-US" sz="2400" dirty="0">
              <a:latin typeface="Roboto Light"/>
            </a:endParaRPr>
          </a:p>
        </p:txBody>
      </p:sp>
      <p:sp>
        <p:nvSpPr>
          <p:cNvPr id="6" name="Freeform 1">
            <a:extLst>
              <a:ext uri="{FF2B5EF4-FFF2-40B4-BE49-F238E27FC236}">
                <a16:creationId xmlns="" xmlns:a16="http://schemas.microsoft.com/office/drawing/2014/main" id="{01EDDBCC-66F1-4A4D-B516-517762B6FDC5}"/>
              </a:ext>
            </a:extLst>
          </p:cNvPr>
          <p:cNvSpPr>
            <a:spLocks noChangeArrowheads="1"/>
          </p:cNvSpPr>
          <p:nvPr/>
        </p:nvSpPr>
        <p:spPr bwMode="auto">
          <a:xfrm rot="10800000">
            <a:off x="4669726" y="1828726"/>
            <a:ext cx="183887" cy="250071"/>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a:extLst/>
        </p:spPr>
        <p:txBody>
          <a:bodyPr wrap="none" lIns="182937" tIns="91468" rIns="182937" bIns="91468" anchor="ctr"/>
          <a:lstStyle/>
          <a:p>
            <a:endParaRPr lang="en-US" sz="2400" dirty="0">
              <a:latin typeface="Roboto Light"/>
            </a:endParaRPr>
          </a:p>
        </p:txBody>
      </p:sp>
      <p:sp>
        <p:nvSpPr>
          <p:cNvPr id="7" name="Freeform 1">
            <a:extLst>
              <a:ext uri="{FF2B5EF4-FFF2-40B4-BE49-F238E27FC236}">
                <a16:creationId xmlns="" xmlns:a16="http://schemas.microsoft.com/office/drawing/2014/main" id="{1E36E30B-4CE0-4050-ACDA-883EEFB342BF}"/>
              </a:ext>
            </a:extLst>
          </p:cNvPr>
          <p:cNvSpPr>
            <a:spLocks noChangeArrowheads="1"/>
          </p:cNvSpPr>
          <p:nvPr/>
        </p:nvSpPr>
        <p:spPr bwMode="auto">
          <a:xfrm rot="10800000">
            <a:off x="7370609" y="1811051"/>
            <a:ext cx="183887" cy="250071"/>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a:extLst/>
        </p:spPr>
        <p:txBody>
          <a:bodyPr wrap="none" lIns="182937" tIns="91468" rIns="182937" bIns="91468" anchor="ctr"/>
          <a:lstStyle/>
          <a:p>
            <a:endParaRPr lang="en-US" sz="2400" dirty="0">
              <a:latin typeface="Roboto Light"/>
            </a:endParaRPr>
          </a:p>
        </p:txBody>
      </p:sp>
      <p:sp>
        <p:nvSpPr>
          <p:cNvPr id="8" name="Freeform 1">
            <a:extLst>
              <a:ext uri="{FF2B5EF4-FFF2-40B4-BE49-F238E27FC236}">
                <a16:creationId xmlns="" xmlns:a16="http://schemas.microsoft.com/office/drawing/2014/main" id="{293F32D7-B65E-4A93-9167-52AEAEFC536E}"/>
              </a:ext>
            </a:extLst>
          </p:cNvPr>
          <p:cNvSpPr>
            <a:spLocks noChangeArrowheads="1"/>
          </p:cNvSpPr>
          <p:nvPr/>
        </p:nvSpPr>
        <p:spPr bwMode="auto">
          <a:xfrm rot="10800000">
            <a:off x="9595296" y="1817873"/>
            <a:ext cx="183887" cy="250071"/>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a:extLst/>
        </p:spPr>
        <p:txBody>
          <a:bodyPr wrap="none" lIns="182937" tIns="91468" rIns="182937" bIns="91468" anchor="ctr"/>
          <a:lstStyle/>
          <a:p>
            <a:endParaRPr lang="en-US" sz="2400" dirty="0">
              <a:latin typeface="Roboto Light"/>
            </a:endParaRPr>
          </a:p>
        </p:txBody>
      </p:sp>
      <p:sp>
        <p:nvSpPr>
          <p:cNvPr id="9" name="Oval 8">
            <a:extLst>
              <a:ext uri="{FF2B5EF4-FFF2-40B4-BE49-F238E27FC236}">
                <a16:creationId xmlns="" xmlns:a16="http://schemas.microsoft.com/office/drawing/2014/main" id="{83367445-9F35-4F23-B9C9-266B08A13C91}"/>
              </a:ext>
            </a:extLst>
          </p:cNvPr>
          <p:cNvSpPr/>
          <p:nvPr/>
        </p:nvSpPr>
        <p:spPr>
          <a:xfrm>
            <a:off x="686463" y="1405695"/>
            <a:ext cx="1274287" cy="110826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937" tIns="91468" rIns="182937" bIns="91468" rtlCol="0" anchor="ctr"/>
          <a:lstStyle/>
          <a:p>
            <a:pPr algn="ctr"/>
            <a:endParaRPr lang="en-US" sz="2400" dirty="0">
              <a:latin typeface="Roboto Light"/>
            </a:endParaRPr>
          </a:p>
        </p:txBody>
      </p:sp>
      <p:sp>
        <p:nvSpPr>
          <p:cNvPr id="10" name="Freeform 16">
            <a:extLst>
              <a:ext uri="{FF2B5EF4-FFF2-40B4-BE49-F238E27FC236}">
                <a16:creationId xmlns="" xmlns:a16="http://schemas.microsoft.com/office/drawing/2014/main" id="{122A23F2-6773-497D-913D-62269DF27650}"/>
              </a:ext>
            </a:extLst>
          </p:cNvPr>
          <p:cNvSpPr>
            <a:spLocks noChangeArrowheads="1"/>
          </p:cNvSpPr>
          <p:nvPr/>
        </p:nvSpPr>
        <p:spPr bwMode="auto">
          <a:xfrm>
            <a:off x="1074765" y="1620327"/>
            <a:ext cx="484075" cy="66118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extLst/>
        </p:spPr>
        <p:txBody>
          <a:bodyPr wrap="none" lIns="182937" tIns="91468" rIns="182937" bIns="91468" anchor="ctr"/>
          <a:lstStyle/>
          <a:p>
            <a:pPr>
              <a:defRPr/>
            </a:pPr>
            <a:endParaRPr lang="en-US" sz="2400" dirty="0">
              <a:latin typeface="Roboto Light"/>
            </a:endParaRPr>
          </a:p>
        </p:txBody>
      </p:sp>
      <p:sp>
        <p:nvSpPr>
          <p:cNvPr id="12" name="Oval 11">
            <a:extLst>
              <a:ext uri="{FF2B5EF4-FFF2-40B4-BE49-F238E27FC236}">
                <a16:creationId xmlns="" xmlns:a16="http://schemas.microsoft.com/office/drawing/2014/main" id="{EF137DD6-3201-4D13-A698-EC5D54F1F530}"/>
              </a:ext>
            </a:extLst>
          </p:cNvPr>
          <p:cNvSpPr/>
          <p:nvPr/>
        </p:nvSpPr>
        <p:spPr>
          <a:xfrm>
            <a:off x="3350860" y="1617362"/>
            <a:ext cx="755362" cy="656951"/>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lIns="182937" tIns="91468" rIns="182937" bIns="91468" rtlCol="0" anchor="ctr"/>
          <a:lstStyle/>
          <a:p>
            <a:pPr algn="ctr"/>
            <a:endParaRPr lang="en-US" sz="2400" dirty="0">
              <a:latin typeface="Roboto Light"/>
            </a:endParaRPr>
          </a:p>
        </p:txBody>
      </p:sp>
      <p:sp>
        <p:nvSpPr>
          <p:cNvPr id="13" name="Freeform 17">
            <a:extLst>
              <a:ext uri="{FF2B5EF4-FFF2-40B4-BE49-F238E27FC236}">
                <a16:creationId xmlns="" xmlns:a16="http://schemas.microsoft.com/office/drawing/2014/main" id="{4936C560-F5FB-469B-A55D-37153E58F3B3}"/>
              </a:ext>
            </a:extLst>
          </p:cNvPr>
          <p:cNvSpPr>
            <a:spLocks noChangeArrowheads="1"/>
          </p:cNvSpPr>
          <p:nvPr/>
        </p:nvSpPr>
        <p:spPr bwMode="auto">
          <a:xfrm>
            <a:off x="3592761" y="1760511"/>
            <a:ext cx="275775" cy="334523"/>
          </a:xfrm>
          <a:custGeom>
            <a:avLst/>
            <a:gdLst>
              <a:gd name="T0" fmla="*/ 326 w 503"/>
              <a:gd name="T1" fmla="*/ 142 h 703"/>
              <a:gd name="T2" fmla="*/ 168 w 503"/>
              <a:gd name="T3" fmla="*/ 142 h 703"/>
              <a:gd name="T4" fmla="*/ 168 w 503"/>
              <a:gd name="T5" fmla="*/ 134 h 703"/>
              <a:gd name="T6" fmla="*/ 184 w 503"/>
              <a:gd name="T7" fmla="*/ 125 h 703"/>
              <a:gd name="T8" fmla="*/ 310 w 503"/>
              <a:gd name="T9" fmla="*/ 125 h 703"/>
              <a:gd name="T10" fmla="*/ 343 w 503"/>
              <a:gd name="T11" fmla="*/ 0 h 703"/>
              <a:gd name="T12" fmla="*/ 151 w 503"/>
              <a:gd name="T13" fmla="*/ 0 h 703"/>
              <a:gd name="T14" fmla="*/ 176 w 503"/>
              <a:gd name="T15" fmla="*/ 125 h 703"/>
              <a:gd name="T16" fmla="*/ 67 w 503"/>
              <a:gd name="T17" fmla="*/ 67 h 703"/>
              <a:gd name="T18" fmla="*/ 75 w 503"/>
              <a:gd name="T19" fmla="*/ 84 h 703"/>
              <a:gd name="T20" fmla="*/ 168 w 503"/>
              <a:gd name="T21" fmla="*/ 134 h 703"/>
              <a:gd name="T22" fmla="*/ 92 w 503"/>
              <a:gd name="T23" fmla="*/ 134 h 703"/>
              <a:gd name="T24" fmla="*/ 84 w 503"/>
              <a:gd name="T25" fmla="*/ 142 h 703"/>
              <a:gd name="T26" fmla="*/ 126 w 503"/>
              <a:gd name="T27" fmla="*/ 159 h 703"/>
              <a:gd name="T28" fmla="*/ 151 w 503"/>
              <a:gd name="T29" fmla="*/ 151 h 703"/>
              <a:gd name="T30" fmla="*/ 0 w 503"/>
              <a:gd name="T31" fmla="*/ 460 h 703"/>
              <a:gd name="T32" fmla="*/ 251 w 503"/>
              <a:gd name="T33" fmla="*/ 702 h 703"/>
              <a:gd name="T34" fmla="*/ 502 w 503"/>
              <a:gd name="T35" fmla="*/ 452 h 703"/>
              <a:gd name="T36" fmla="*/ 326 w 503"/>
              <a:gd name="T37" fmla="*/ 142 h 703"/>
              <a:gd name="T38" fmla="*/ 318 w 503"/>
              <a:gd name="T39" fmla="*/ 535 h 703"/>
              <a:gd name="T40" fmla="*/ 276 w 503"/>
              <a:gd name="T41" fmla="*/ 560 h 703"/>
              <a:gd name="T42" fmla="*/ 276 w 503"/>
              <a:gd name="T43" fmla="*/ 602 h 703"/>
              <a:gd name="T44" fmla="*/ 234 w 503"/>
              <a:gd name="T45" fmla="*/ 602 h 703"/>
              <a:gd name="T46" fmla="*/ 226 w 503"/>
              <a:gd name="T47" fmla="*/ 560 h 703"/>
              <a:gd name="T48" fmla="*/ 176 w 503"/>
              <a:gd name="T49" fmla="*/ 535 h 703"/>
              <a:gd name="T50" fmla="*/ 151 w 503"/>
              <a:gd name="T51" fmla="*/ 485 h 703"/>
              <a:gd name="T52" fmla="*/ 151 w 503"/>
              <a:gd name="T53" fmla="*/ 468 h 703"/>
              <a:gd name="T54" fmla="*/ 193 w 503"/>
              <a:gd name="T55" fmla="*/ 468 h 703"/>
              <a:gd name="T56" fmla="*/ 193 w 503"/>
              <a:gd name="T57" fmla="*/ 476 h 703"/>
              <a:gd name="T58" fmla="*/ 209 w 503"/>
              <a:gd name="T59" fmla="*/ 510 h 703"/>
              <a:gd name="T60" fmla="*/ 251 w 503"/>
              <a:gd name="T61" fmla="*/ 527 h 703"/>
              <a:gd name="T62" fmla="*/ 293 w 503"/>
              <a:gd name="T63" fmla="*/ 510 h 703"/>
              <a:gd name="T64" fmla="*/ 310 w 503"/>
              <a:gd name="T65" fmla="*/ 476 h 703"/>
              <a:gd name="T66" fmla="*/ 293 w 503"/>
              <a:gd name="T67" fmla="*/ 443 h 703"/>
              <a:gd name="T68" fmla="*/ 243 w 503"/>
              <a:gd name="T69" fmla="*/ 426 h 703"/>
              <a:gd name="T70" fmla="*/ 184 w 503"/>
              <a:gd name="T71" fmla="*/ 393 h 703"/>
              <a:gd name="T72" fmla="*/ 159 w 503"/>
              <a:gd name="T73" fmla="*/ 351 h 703"/>
              <a:gd name="T74" fmla="*/ 184 w 503"/>
              <a:gd name="T75" fmla="*/ 293 h 703"/>
              <a:gd name="T76" fmla="*/ 226 w 503"/>
              <a:gd name="T77" fmla="*/ 276 h 703"/>
              <a:gd name="T78" fmla="*/ 226 w 503"/>
              <a:gd name="T79" fmla="*/ 234 h 703"/>
              <a:gd name="T80" fmla="*/ 268 w 503"/>
              <a:gd name="T81" fmla="*/ 234 h 703"/>
              <a:gd name="T82" fmla="*/ 268 w 503"/>
              <a:gd name="T83" fmla="*/ 267 h 703"/>
              <a:gd name="T84" fmla="*/ 318 w 503"/>
              <a:gd name="T85" fmla="*/ 293 h 703"/>
              <a:gd name="T86" fmla="*/ 343 w 503"/>
              <a:gd name="T87" fmla="*/ 351 h 703"/>
              <a:gd name="T88" fmla="*/ 301 w 503"/>
              <a:gd name="T89" fmla="*/ 351 h 703"/>
              <a:gd name="T90" fmla="*/ 284 w 503"/>
              <a:gd name="T91" fmla="*/ 318 h 703"/>
              <a:gd name="T92" fmla="*/ 251 w 503"/>
              <a:gd name="T93" fmla="*/ 301 h 703"/>
              <a:gd name="T94" fmla="*/ 218 w 503"/>
              <a:gd name="T95" fmla="*/ 318 h 703"/>
              <a:gd name="T96" fmla="*/ 201 w 503"/>
              <a:gd name="T97" fmla="*/ 343 h 703"/>
              <a:gd name="T98" fmla="*/ 218 w 503"/>
              <a:gd name="T99" fmla="*/ 376 h 703"/>
              <a:gd name="T100" fmla="*/ 260 w 503"/>
              <a:gd name="T101" fmla="*/ 393 h 703"/>
              <a:gd name="T102" fmla="*/ 326 w 503"/>
              <a:gd name="T103" fmla="*/ 426 h 703"/>
              <a:gd name="T104" fmla="*/ 351 w 503"/>
              <a:gd name="T105" fmla="*/ 476 h 703"/>
              <a:gd name="T106" fmla="*/ 318 w 503"/>
              <a:gd name="T107" fmla="*/ 535 h 703"/>
              <a:gd name="T108" fmla="*/ 318 w 503"/>
              <a:gd name="T109" fmla="*/ 535 h 703"/>
              <a:gd name="T110" fmla="*/ 318 w 503"/>
              <a:gd name="T111" fmla="*/ 53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ffectLst/>
          <a:extLst/>
        </p:spPr>
        <p:txBody>
          <a:bodyPr wrap="none" lIns="182937" tIns="91468" rIns="182937" bIns="91468" anchor="ctr"/>
          <a:lstStyle/>
          <a:p>
            <a:pPr>
              <a:defRPr/>
            </a:pPr>
            <a:endParaRPr lang="en-US" sz="2400" dirty="0">
              <a:latin typeface="Roboto Light"/>
            </a:endParaRPr>
          </a:p>
        </p:txBody>
      </p:sp>
      <p:sp>
        <p:nvSpPr>
          <p:cNvPr id="15" name="Oval 14">
            <a:extLst>
              <a:ext uri="{FF2B5EF4-FFF2-40B4-BE49-F238E27FC236}">
                <a16:creationId xmlns="" xmlns:a16="http://schemas.microsoft.com/office/drawing/2014/main" id="{5E085176-607C-4EA7-88BF-1D5767E4F6AF}"/>
              </a:ext>
            </a:extLst>
          </p:cNvPr>
          <p:cNvSpPr/>
          <p:nvPr/>
        </p:nvSpPr>
        <p:spPr>
          <a:xfrm>
            <a:off x="5494567" y="1405695"/>
            <a:ext cx="1274287" cy="110826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937" tIns="91468" rIns="182937" bIns="91468" rtlCol="0" anchor="ctr"/>
          <a:lstStyle/>
          <a:p>
            <a:pPr algn="ctr"/>
            <a:endParaRPr lang="en-US" sz="2400" dirty="0">
              <a:latin typeface="Roboto Light"/>
            </a:endParaRPr>
          </a:p>
        </p:txBody>
      </p:sp>
      <p:sp>
        <p:nvSpPr>
          <p:cNvPr id="16" name="Freeform 109">
            <a:extLst>
              <a:ext uri="{FF2B5EF4-FFF2-40B4-BE49-F238E27FC236}">
                <a16:creationId xmlns="" xmlns:a16="http://schemas.microsoft.com/office/drawing/2014/main" id="{9A45B062-CA11-4354-A09E-09E42B9F831F}"/>
              </a:ext>
            </a:extLst>
          </p:cNvPr>
          <p:cNvSpPr>
            <a:spLocks noChangeArrowheads="1"/>
          </p:cNvSpPr>
          <p:nvPr/>
        </p:nvSpPr>
        <p:spPr bwMode="auto">
          <a:xfrm>
            <a:off x="5774794" y="1618864"/>
            <a:ext cx="747782" cy="650358"/>
          </a:xfrm>
          <a:custGeom>
            <a:avLst/>
            <a:gdLst>
              <a:gd name="T0" fmla="*/ 552 w 1105"/>
              <a:gd name="T1" fmla="*/ 0 h 1105"/>
              <a:gd name="T2" fmla="*/ 0 w 1105"/>
              <a:gd name="T3" fmla="*/ 552 h 1105"/>
              <a:gd name="T4" fmla="*/ 552 w 1105"/>
              <a:gd name="T5" fmla="*/ 1104 h 1105"/>
              <a:gd name="T6" fmla="*/ 1104 w 1105"/>
              <a:gd name="T7" fmla="*/ 552 h 1105"/>
              <a:gd name="T8" fmla="*/ 552 w 1105"/>
              <a:gd name="T9" fmla="*/ 0 h 1105"/>
              <a:gd name="T10" fmla="*/ 552 w 1105"/>
              <a:gd name="T11" fmla="*/ 1012 h 1105"/>
              <a:gd name="T12" fmla="*/ 84 w 1105"/>
              <a:gd name="T13" fmla="*/ 552 h 1105"/>
              <a:gd name="T14" fmla="*/ 552 w 1105"/>
              <a:gd name="T15" fmla="*/ 84 h 1105"/>
              <a:gd name="T16" fmla="*/ 1012 w 1105"/>
              <a:gd name="T17" fmla="*/ 552 h 1105"/>
              <a:gd name="T18" fmla="*/ 552 w 1105"/>
              <a:gd name="T19" fmla="*/ 1012 h 1105"/>
              <a:gd name="T20" fmla="*/ 836 w 1105"/>
              <a:gd name="T21" fmla="*/ 410 h 1105"/>
              <a:gd name="T22" fmla="*/ 828 w 1105"/>
              <a:gd name="T23" fmla="*/ 452 h 1105"/>
              <a:gd name="T24" fmla="*/ 560 w 1105"/>
              <a:gd name="T25" fmla="*/ 636 h 1105"/>
              <a:gd name="T26" fmla="*/ 544 w 1105"/>
              <a:gd name="T27" fmla="*/ 636 h 1105"/>
              <a:gd name="T28" fmla="*/ 527 w 1105"/>
              <a:gd name="T29" fmla="*/ 636 h 1105"/>
              <a:gd name="T30" fmla="*/ 518 w 1105"/>
              <a:gd name="T31" fmla="*/ 611 h 1105"/>
              <a:gd name="T32" fmla="*/ 518 w 1105"/>
              <a:gd name="T33" fmla="*/ 218 h 1105"/>
              <a:gd name="T34" fmla="*/ 544 w 1105"/>
              <a:gd name="T35" fmla="*/ 184 h 1105"/>
              <a:gd name="T36" fmla="*/ 577 w 1105"/>
              <a:gd name="T37" fmla="*/ 218 h 1105"/>
              <a:gd name="T38" fmla="*/ 577 w 1105"/>
              <a:gd name="T39" fmla="*/ 552 h 1105"/>
              <a:gd name="T40" fmla="*/ 795 w 1105"/>
              <a:gd name="T41" fmla="*/ 402 h 1105"/>
              <a:gd name="T42" fmla="*/ 836 w 1105"/>
              <a:gd name="T43" fmla="*/ 410 h 1105"/>
              <a:gd name="T44" fmla="*/ 836 w 1105"/>
              <a:gd name="T45" fmla="*/ 410 h 1105"/>
              <a:gd name="T46" fmla="*/ 836 w 1105"/>
              <a:gd name="T47" fmla="*/ 41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ffectLst/>
          <a:extLst/>
        </p:spPr>
        <p:txBody>
          <a:bodyPr wrap="none" lIns="182937" tIns="91468" rIns="182937" bIns="91468" anchor="ctr"/>
          <a:lstStyle/>
          <a:p>
            <a:pPr>
              <a:defRPr/>
            </a:pPr>
            <a:endParaRPr lang="en-US" sz="2400" dirty="0">
              <a:latin typeface="Roboto Light"/>
            </a:endParaRPr>
          </a:p>
        </p:txBody>
      </p:sp>
      <p:sp>
        <p:nvSpPr>
          <p:cNvPr id="18" name="Oval 17">
            <a:extLst>
              <a:ext uri="{FF2B5EF4-FFF2-40B4-BE49-F238E27FC236}">
                <a16:creationId xmlns="" xmlns:a16="http://schemas.microsoft.com/office/drawing/2014/main" id="{88792F75-EC35-4F8D-B0DE-33ABAA942938}"/>
              </a:ext>
            </a:extLst>
          </p:cNvPr>
          <p:cNvSpPr/>
          <p:nvPr/>
        </p:nvSpPr>
        <p:spPr>
          <a:xfrm>
            <a:off x="8197215" y="1620984"/>
            <a:ext cx="755362" cy="656951"/>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lIns="182937" tIns="91468" rIns="182937" bIns="91468" rtlCol="0" anchor="ctr"/>
          <a:lstStyle/>
          <a:p>
            <a:pPr algn="ctr"/>
            <a:endParaRPr lang="en-US" sz="2400" dirty="0">
              <a:latin typeface="Roboto Light"/>
            </a:endParaRPr>
          </a:p>
        </p:txBody>
      </p:sp>
      <p:grpSp>
        <p:nvGrpSpPr>
          <p:cNvPr id="20" name="Group 19">
            <a:extLst>
              <a:ext uri="{FF2B5EF4-FFF2-40B4-BE49-F238E27FC236}">
                <a16:creationId xmlns="" xmlns:a16="http://schemas.microsoft.com/office/drawing/2014/main" id="{7EA40E25-73AC-4221-A14D-207EAD628903}"/>
              </a:ext>
            </a:extLst>
          </p:cNvPr>
          <p:cNvGrpSpPr/>
          <p:nvPr/>
        </p:nvGrpSpPr>
        <p:grpSpPr>
          <a:xfrm>
            <a:off x="8381019" y="1782252"/>
            <a:ext cx="369633" cy="315020"/>
            <a:chOff x="15755389" y="5391588"/>
            <a:chExt cx="899642" cy="881808"/>
          </a:xfrm>
        </p:grpSpPr>
        <p:sp>
          <p:nvSpPr>
            <p:cNvPr id="21" name="Freeform 418">
              <a:extLst>
                <a:ext uri="{FF2B5EF4-FFF2-40B4-BE49-F238E27FC236}">
                  <a16:creationId xmlns="" xmlns:a16="http://schemas.microsoft.com/office/drawing/2014/main" id="{33668202-4CB8-4BAA-B659-1706A8D228AB}"/>
                </a:ext>
              </a:extLst>
            </p:cNvPr>
            <p:cNvSpPr>
              <a:spLocks noChangeArrowheads="1"/>
            </p:cNvSpPr>
            <p:nvPr/>
          </p:nvSpPr>
          <p:spPr bwMode="auto">
            <a:xfrm>
              <a:off x="16228694" y="5391588"/>
              <a:ext cx="426337" cy="41922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2" name="Freeform 419">
              <a:extLst>
                <a:ext uri="{FF2B5EF4-FFF2-40B4-BE49-F238E27FC236}">
                  <a16:creationId xmlns="" xmlns:a16="http://schemas.microsoft.com/office/drawing/2014/main" id="{217D1637-F407-440A-AC4E-A0A54153F6EB}"/>
                </a:ext>
              </a:extLst>
            </p:cNvPr>
            <p:cNvSpPr>
              <a:spLocks noChangeArrowheads="1"/>
            </p:cNvSpPr>
            <p:nvPr/>
          </p:nvSpPr>
          <p:spPr bwMode="auto">
            <a:xfrm>
              <a:off x="16228694" y="5391588"/>
              <a:ext cx="426337" cy="41922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3" name="Freeform 420">
              <a:extLst>
                <a:ext uri="{FF2B5EF4-FFF2-40B4-BE49-F238E27FC236}">
                  <a16:creationId xmlns="" xmlns:a16="http://schemas.microsoft.com/office/drawing/2014/main" id="{519F759A-86FD-417A-9023-75F4EF6CAC9F}"/>
                </a:ext>
              </a:extLst>
            </p:cNvPr>
            <p:cNvSpPr>
              <a:spLocks noChangeArrowheads="1"/>
            </p:cNvSpPr>
            <p:nvPr/>
          </p:nvSpPr>
          <p:spPr bwMode="auto">
            <a:xfrm>
              <a:off x="16474380" y="5453024"/>
              <a:ext cx="3614" cy="361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4" name="Freeform 421">
              <a:extLst>
                <a:ext uri="{FF2B5EF4-FFF2-40B4-BE49-F238E27FC236}">
                  <a16:creationId xmlns="" xmlns:a16="http://schemas.microsoft.com/office/drawing/2014/main" id="{E976FF74-38A7-4019-986F-282DC6B087D4}"/>
                </a:ext>
              </a:extLst>
            </p:cNvPr>
            <p:cNvSpPr>
              <a:spLocks noChangeArrowheads="1"/>
            </p:cNvSpPr>
            <p:nvPr/>
          </p:nvSpPr>
          <p:spPr bwMode="auto">
            <a:xfrm>
              <a:off x="15755389" y="5807193"/>
              <a:ext cx="466079" cy="466203"/>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5" name="Freeform 422">
              <a:extLst>
                <a:ext uri="{FF2B5EF4-FFF2-40B4-BE49-F238E27FC236}">
                  <a16:creationId xmlns="" xmlns:a16="http://schemas.microsoft.com/office/drawing/2014/main" id="{9CE3F142-B886-47FB-8C99-416429A6F3A2}"/>
                </a:ext>
              </a:extLst>
            </p:cNvPr>
            <p:cNvSpPr>
              <a:spLocks noChangeArrowheads="1"/>
            </p:cNvSpPr>
            <p:nvPr/>
          </p:nvSpPr>
          <p:spPr bwMode="auto">
            <a:xfrm>
              <a:off x="15755389" y="5807193"/>
              <a:ext cx="466079" cy="466203"/>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6" name="Freeform 423">
              <a:extLst>
                <a:ext uri="{FF2B5EF4-FFF2-40B4-BE49-F238E27FC236}">
                  <a16:creationId xmlns="" xmlns:a16="http://schemas.microsoft.com/office/drawing/2014/main" id="{EA2C206C-3362-47E5-9B6B-C88706864A8C}"/>
                </a:ext>
              </a:extLst>
            </p:cNvPr>
            <p:cNvSpPr>
              <a:spLocks noChangeArrowheads="1"/>
            </p:cNvSpPr>
            <p:nvPr/>
          </p:nvSpPr>
          <p:spPr bwMode="auto">
            <a:xfrm>
              <a:off x="16127529" y="5937296"/>
              <a:ext cx="3614" cy="361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7" name="Freeform 424">
              <a:extLst>
                <a:ext uri="{FF2B5EF4-FFF2-40B4-BE49-F238E27FC236}">
                  <a16:creationId xmlns="" xmlns:a16="http://schemas.microsoft.com/office/drawing/2014/main" id="{D62F2E85-299E-4E1D-ABE0-3E64D28F1A19}"/>
                </a:ext>
              </a:extLst>
            </p:cNvPr>
            <p:cNvSpPr>
              <a:spLocks noChangeArrowheads="1"/>
            </p:cNvSpPr>
            <p:nvPr/>
          </p:nvSpPr>
          <p:spPr bwMode="auto">
            <a:xfrm>
              <a:off x="15860166" y="5445796"/>
              <a:ext cx="711767" cy="726409"/>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8" name="Freeform 425">
              <a:extLst>
                <a:ext uri="{FF2B5EF4-FFF2-40B4-BE49-F238E27FC236}">
                  <a16:creationId xmlns="" xmlns:a16="http://schemas.microsoft.com/office/drawing/2014/main" id="{C7302FC5-6829-4DEC-A1C8-DD09EE362E5B}"/>
                </a:ext>
              </a:extLst>
            </p:cNvPr>
            <p:cNvSpPr>
              <a:spLocks noChangeArrowheads="1"/>
            </p:cNvSpPr>
            <p:nvPr/>
          </p:nvSpPr>
          <p:spPr bwMode="auto">
            <a:xfrm>
              <a:off x="15860166" y="5445796"/>
              <a:ext cx="711767" cy="726409"/>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29" name="Freeform 426">
              <a:extLst>
                <a:ext uri="{FF2B5EF4-FFF2-40B4-BE49-F238E27FC236}">
                  <a16:creationId xmlns="" xmlns:a16="http://schemas.microsoft.com/office/drawing/2014/main" id="{0B851E75-6AAA-4DE5-98B0-8A7F06451396}"/>
                </a:ext>
              </a:extLst>
            </p:cNvPr>
            <p:cNvSpPr>
              <a:spLocks noChangeArrowheads="1"/>
            </p:cNvSpPr>
            <p:nvPr/>
          </p:nvSpPr>
          <p:spPr bwMode="auto">
            <a:xfrm>
              <a:off x="15907136" y="5492779"/>
              <a:ext cx="137295" cy="137331"/>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30" name="Freeform 427">
              <a:extLst>
                <a:ext uri="{FF2B5EF4-FFF2-40B4-BE49-F238E27FC236}">
                  <a16:creationId xmlns="" xmlns:a16="http://schemas.microsoft.com/office/drawing/2014/main" id="{339F7CD0-26BE-47C4-9C60-280FD4A4019F}"/>
                </a:ext>
              </a:extLst>
            </p:cNvPr>
            <p:cNvSpPr>
              <a:spLocks noChangeArrowheads="1"/>
            </p:cNvSpPr>
            <p:nvPr/>
          </p:nvSpPr>
          <p:spPr bwMode="auto">
            <a:xfrm>
              <a:off x="16347925" y="5930068"/>
              <a:ext cx="177037" cy="18431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sp>
          <p:nvSpPr>
            <p:cNvPr id="31" name="Freeform 428">
              <a:extLst>
                <a:ext uri="{FF2B5EF4-FFF2-40B4-BE49-F238E27FC236}">
                  <a16:creationId xmlns="" xmlns:a16="http://schemas.microsoft.com/office/drawing/2014/main" id="{AA2AD6B1-368D-48B1-9F4D-4BF04C4EE829}"/>
                </a:ext>
              </a:extLst>
            </p:cNvPr>
            <p:cNvSpPr>
              <a:spLocks noChangeArrowheads="1"/>
            </p:cNvSpPr>
            <p:nvPr/>
          </p:nvSpPr>
          <p:spPr bwMode="auto">
            <a:xfrm>
              <a:off x="16488832" y="6117994"/>
              <a:ext cx="3614" cy="361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Roboto Light"/>
              </a:endParaRPr>
            </a:p>
          </p:txBody>
        </p:sp>
      </p:grpSp>
      <p:sp>
        <p:nvSpPr>
          <p:cNvPr id="32" name="Oval 31">
            <a:extLst>
              <a:ext uri="{FF2B5EF4-FFF2-40B4-BE49-F238E27FC236}">
                <a16:creationId xmlns="" xmlns:a16="http://schemas.microsoft.com/office/drawing/2014/main" id="{3B6B983C-108F-450D-900A-6C3D2BF3BFB1}"/>
              </a:ext>
            </a:extLst>
          </p:cNvPr>
          <p:cNvSpPr/>
          <p:nvPr/>
        </p:nvSpPr>
        <p:spPr>
          <a:xfrm>
            <a:off x="10300907" y="1411765"/>
            <a:ext cx="1274287" cy="110826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937" tIns="91468" rIns="182937" bIns="91468" rtlCol="0" anchor="ctr"/>
          <a:lstStyle/>
          <a:p>
            <a:pPr algn="ctr"/>
            <a:endParaRPr lang="en-US" sz="2400" dirty="0">
              <a:latin typeface="Roboto Light"/>
            </a:endParaRPr>
          </a:p>
        </p:txBody>
      </p:sp>
      <p:sp>
        <p:nvSpPr>
          <p:cNvPr id="33" name="Freeform 260">
            <a:extLst>
              <a:ext uri="{FF2B5EF4-FFF2-40B4-BE49-F238E27FC236}">
                <a16:creationId xmlns="" xmlns:a16="http://schemas.microsoft.com/office/drawing/2014/main" id="{AC93C2E2-8BA0-4551-B041-B31A089E3615}"/>
              </a:ext>
            </a:extLst>
          </p:cNvPr>
          <p:cNvSpPr>
            <a:spLocks noChangeArrowheads="1"/>
          </p:cNvSpPr>
          <p:nvPr/>
        </p:nvSpPr>
        <p:spPr bwMode="auto">
          <a:xfrm>
            <a:off x="10708394" y="1578525"/>
            <a:ext cx="647527" cy="750889"/>
          </a:xfrm>
          <a:custGeom>
            <a:avLst/>
            <a:gdLst>
              <a:gd name="T0" fmla="*/ 594 w 595"/>
              <a:gd name="T1" fmla="*/ 242 h 795"/>
              <a:gd name="T2" fmla="*/ 577 w 595"/>
              <a:gd name="T3" fmla="*/ 259 h 795"/>
              <a:gd name="T4" fmla="*/ 218 w 595"/>
              <a:gd name="T5" fmla="*/ 409 h 795"/>
              <a:gd name="T6" fmla="*/ 209 w 595"/>
              <a:gd name="T7" fmla="*/ 409 h 795"/>
              <a:gd name="T8" fmla="*/ 201 w 595"/>
              <a:gd name="T9" fmla="*/ 401 h 795"/>
              <a:gd name="T10" fmla="*/ 193 w 595"/>
              <a:gd name="T11" fmla="*/ 384 h 795"/>
              <a:gd name="T12" fmla="*/ 193 w 595"/>
              <a:gd name="T13" fmla="*/ 117 h 795"/>
              <a:gd name="T14" fmla="*/ 201 w 595"/>
              <a:gd name="T15" fmla="*/ 100 h 795"/>
              <a:gd name="T16" fmla="*/ 218 w 595"/>
              <a:gd name="T17" fmla="*/ 100 h 795"/>
              <a:gd name="T18" fmla="*/ 577 w 595"/>
              <a:gd name="T19" fmla="*/ 217 h 795"/>
              <a:gd name="T20" fmla="*/ 594 w 595"/>
              <a:gd name="T21" fmla="*/ 242 h 795"/>
              <a:gd name="T22" fmla="*/ 251 w 595"/>
              <a:gd name="T23" fmla="*/ 719 h 795"/>
              <a:gd name="T24" fmla="*/ 126 w 595"/>
              <a:gd name="T25" fmla="*/ 794 h 795"/>
              <a:gd name="T26" fmla="*/ 0 w 595"/>
              <a:gd name="T27" fmla="*/ 719 h 795"/>
              <a:gd name="T28" fmla="*/ 92 w 595"/>
              <a:gd name="T29" fmla="*/ 652 h 795"/>
              <a:gd name="T30" fmla="*/ 92 w 595"/>
              <a:gd name="T31" fmla="*/ 92 h 795"/>
              <a:gd name="T32" fmla="*/ 101 w 595"/>
              <a:gd name="T33" fmla="*/ 83 h 795"/>
              <a:gd name="T34" fmla="*/ 75 w 595"/>
              <a:gd name="T35" fmla="*/ 42 h 795"/>
              <a:gd name="T36" fmla="*/ 126 w 595"/>
              <a:gd name="T37" fmla="*/ 0 h 795"/>
              <a:gd name="T38" fmla="*/ 142 w 595"/>
              <a:gd name="T39" fmla="*/ 0 h 795"/>
              <a:gd name="T40" fmla="*/ 193 w 595"/>
              <a:gd name="T41" fmla="*/ 42 h 795"/>
              <a:gd name="T42" fmla="*/ 159 w 595"/>
              <a:gd name="T43" fmla="*/ 92 h 795"/>
              <a:gd name="T44" fmla="*/ 159 w 595"/>
              <a:gd name="T45" fmla="*/ 652 h 795"/>
              <a:gd name="T46" fmla="*/ 251 w 595"/>
              <a:gd name="T47" fmla="*/ 719 h 795"/>
              <a:gd name="T48" fmla="*/ 226 w 595"/>
              <a:gd name="T49" fmla="*/ 719 h 795"/>
              <a:gd name="T50" fmla="*/ 159 w 595"/>
              <a:gd name="T51" fmla="*/ 677 h 795"/>
              <a:gd name="T52" fmla="*/ 159 w 595"/>
              <a:gd name="T53" fmla="*/ 719 h 795"/>
              <a:gd name="T54" fmla="*/ 126 w 595"/>
              <a:gd name="T55" fmla="*/ 752 h 795"/>
              <a:gd name="T56" fmla="*/ 92 w 595"/>
              <a:gd name="T57" fmla="*/ 719 h 795"/>
              <a:gd name="T58" fmla="*/ 92 w 595"/>
              <a:gd name="T59" fmla="*/ 677 h 795"/>
              <a:gd name="T60" fmla="*/ 25 w 595"/>
              <a:gd name="T61" fmla="*/ 719 h 795"/>
              <a:gd name="T62" fmla="*/ 126 w 595"/>
              <a:gd name="T63" fmla="*/ 777 h 795"/>
              <a:gd name="T64" fmla="*/ 226 w 595"/>
              <a:gd name="T65" fmla="*/ 719 h 795"/>
              <a:gd name="T66" fmla="*/ 226 w 595"/>
              <a:gd name="T67" fmla="*/ 719 h 795"/>
              <a:gd name="T68" fmla="*/ 226 w 595"/>
              <a:gd name="T69" fmla="*/ 719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a:effectLst/>
          <a:extLst/>
        </p:spPr>
        <p:txBody>
          <a:bodyPr wrap="none" lIns="182937" tIns="91468" rIns="182937" bIns="91468" anchor="ctr"/>
          <a:lstStyle/>
          <a:p>
            <a:pPr>
              <a:defRPr/>
            </a:pPr>
            <a:endParaRPr lang="en-US" sz="2400" dirty="0">
              <a:latin typeface="Roboto Light"/>
            </a:endParaRPr>
          </a:p>
        </p:txBody>
      </p:sp>
      <p:cxnSp>
        <p:nvCxnSpPr>
          <p:cNvPr id="34" name="Straight Connector 33">
            <a:extLst>
              <a:ext uri="{FF2B5EF4-FFF2-40B4-BE49-F238E27FC236}">
                <a16:creationId xmlns="" xmlns:a16="http://schemas.microsoft.com/office/drawing/2014/main" id="{CBB919B5-D4C1-4D8B-963E-61052E508DF7}"/>
              </a:ext>
            </a:extLst>
          </p:cNvPr>
          <p:cNvCxnSpPr/>
          <p:nvPr/>
        </p:nvCxnSpPr>
        <p:spPr>
          <a:xfrm>
            <a:off x="10947478" y="2513963"/>
            <a:ext cx="0" cy="839954"/>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 xmlns:a16="http://schemas.microsoft.com/office/drawing/2014/main" id="{CD0CFE3A-B17F-4FD8-81CD-5D1B360ECB6B}"/>
              </a:ext>
            </a:extLst>
          </p:cNvPr>
          <p:cNvSpPr txBox="1"/>
          <p:nvPr/>
        </p:nvSpPr>
        <p:spPr>
          <a:xfrm>
            <a:off x="182275" y="3972171"/>
            <a:ext cx="2282662" cy="1600438"/>
          </a:xfrm>
          <a:prstGeom prst="rect">
            <a:avLst/>
          </a:prstGeom>
          <a:noFill/>
        </p:spPr>
        <p:txBody>
          <a:bodyPr wrap="square" lIns="0" tIns="0" rIns="0" bIns="0" rtlCol="0">
            <a:spAutoFit/>
          </a:bodyPr>
          <a:lstStyle/>
          <a:p>
            <a:pPr algn="ctr">
              <a:spcAft>
                <a:spcPts val="1200"/>
              </a:spcAft>
            </a:pPr>
            <a:r>
              <a:rPr lang="en-US" sz="1600" dirty="0">
                <a:solidFill>
                  <a:schemeClr val="accent6">
                    <a:lumMod val="50000"/>
                  </a:schemeClr>
                </a:solidFill>
                <a:ea typeface="Roboto Regular" charset="0"/>
                <a:cs typeface="Roboto Light"/>
              </a:rPr>
              <a:t>Data Augmentation</a:t>
            </a:r>
            <a:br>
              <a:rPr lang="en-US" sz="1600" dirty="0">
                <a:solidFill>
                  <a:schemeClr val="accent6">
                    <a:lumMod val="50000"/>
                  </a:schemeClr>
                </a:solidFill>
                <a:ea typeface="Roboto Regular" charset="0"/>
                <a:cs typeface="Roboto Light"/>
              </a:rPr>
            </a:br>
            <a:r>
              <a:rPr lang="en-US" sz="1600" dirty="0">
                <a:solidFill>
                  <a:schemeClr val="accent6">
                    <a:lumMod val="50000"/>
                  </a:schemeClr>
                </a:solidFill>
                <a:ea typeface="Roboto Regular" charset="0"/>
                <a:cs typeface="Roboto Light"/>
              </a:rPr>
              <a:t>(Shift, Rotate, Flip, Zoom, Cropping, Invert Colors, Elastic Transformations)</a:t>
            </a:r>
          </a:p>
          <a:p>
            <a:pPr algn="ctr">
              <a:spcAft>
                <a:spcPts val="1200"/>
              </a:spcAft>
            </a:pPr>
            <a:endParaRPr lang="en-US" sz="1400" dirty="0">
              <a:solidFill>
                <a:schemeClr val="accent6">
                  <a:lumMod val="50000"/>
                </a:schemeClr>
              </a:solidFill>
              <a:cs typeface="Roboto Light"/>
            </a:endParaRPr>
          </a:p>
        </p:txBody>
      </p:sp>
      <p:sp>
        <p:nvSpPr>
          <p:cNvPr id="36" name="TextBox 35">
            <a:extLst>
              <a:ext uri="{FF2B5EF4-FFF2-40B4-BE49-F238E27FC236}">
                <a16:creationId xmlns="" xmlns:a16="http://schemas.microsoft.com/office/drawing/2014/main" id="{03F5F66E-3EC1-4114-8B55-E7A06AD6E901}"/>
              </a:ext>
            </a:extLst>
          </p:cNvPr>
          <p:cNvSpPr txBox="1"/>
          <p:nvPr/>
        </p:nvSpPr>
        <p:spPr>
          <a:xfrm>
            <a:off x="524363" y="3516414"/>
            <a:ext cx="1552989" cy="215444"/>
          </a:xfrm>
          <a:prstGeom prst="rect">
            <a:avLst/>
          </a:prstGeom>
          <a:noFill/>
        </p:spPr>
        <p:txBody>
          <a:bodyPr wrap="none" lIns="0" tIns="0" rIns="0" bIns="0" rtlCol="0">
            <a:spAutoFit/>
          </a:bodyPr>
          <a:lstStyle/>
          <a:p>
            <a:pPr algn="ctr"/>
            <a:r>
              <a:rPr lang="en-US" sz="1400" b="1" u="sng" cap="all" spc="40" dirty="0">
                <a:solidFill>
                  <a:schemeClr val="accent6">
                    <a:lumMod val="50000"/>
                  </a:schemeClr>
                </a:solidFill>
                <a:cs typeface="Roboto Regular"/>
              </a:rPr>
              <a:t>Pre-Processing</a:t>
            </a:r>
          </a:p>
        </p:txBody>
      </p:sp>
      <p:sp>
        <p:nvSpPr>
          <p:cNvPr id="37" name="TextBox 36">
            <a:extLst>
              <a:ext uri="{FF2B5EF4-FFF2-40B4-BE49-F238E27FC236}">
                <a16:creationId xmlns="" xmlns:a16="http://schemas.microsoft.com/office/drawing/2014/main" id="{D9CC08AD-E1F7-4551-9563-F61CE3B270FA}"/>
              </a:ext>
            </a:extLst>
          </p:cNvPr>
          <p:cNvSpPr txBox="1"/>
          <p:nvPr/>
        </p:nvSpPr>
        <p:spPr>
          <a:xfrm>
            <a:off x="2652133" y="3251370"/>
            <a:ext cx="2145207" cy="666849"/>
          </a:xfrm>
          <a:prstGeom prst="rect">
            <a:avLst/>
          </a:prstGeom>
          <a:noFill/>
        </p:spPr>
        <p:txBody>
          <a:bodyPr wrap="square" lIns="0" tIns="0" rIns="0" bIns="0" rtlCol="0">
            <a:spAutoFit/>
          </a:bodyPr>
          <a:lstStyle/>
          <a:p>
            <a:pPr algn="ctr">
              <a:lnSpc>
                <a:spcPts val="2600"/>
              </a:lnSpc>
              <a:spcAft>
                <a:spcPts val="1200"/>
              </a:spcAft>
            </a:pPr>
            <a:r>
              <a:rPr lang="en-US" sz="1600" dirty="0">
                <a:solidFill>
                  <a:schemeClr val="accent6">
                    <a:lumMod val="50000"/>
                  </a:schemeClr>
                </a:solidFill>
                <a:ea typeface="Roboto Regular" charset="0"/>
                <a:cs typeface="Roboto Light"/>
              </a:rPr>
              <a:t>Multi Class weighted loss </a:t>
            </a:r>
            <a:endParaRPr lang="en-US" sz="1600" dirty="0">
              <a:solidFill>
                <a:schemeClr val="accent6">
                  <a:lumMod val="50000"/>
                </a:schemeClr>
              </a:solidFill>
              <a:cs typeface="Roboto Light"/>
            </a:endParaRPr>
          </a:p>
        </p:txBody>
      </p:sp>
      <p:sp>
        <p:nvSpPr>
          <p:cNvPr id="38" name="TextBox 37">
            <a:extLst>
              <a:ext uri="{FF2B5EF4-FFF2-40B4-BE49-F238E27FC236}">
                <a16:creationId xmlns="" xmlns:a16="http://schemas.microsoft.com/office/drawing/2014/main" id="{06CDCD75-B3FE-4437-B4D0-49F7B3A8039A}"/>
              </a:ext>
            </a:extLst>
          </p:cNvPr>
          <p:cNvSpPr txBox="1"/>
          <p:nvPr/>
        </p:nvSpPr>
        <p:spPr>
          <a:xfrm>
            <a:off x="2966637" y="2904785"/>
            <a:ext cx="1512915" cy="215444"/>
          </a:xfrm>
          <a:prstGeom prst="rect">
            <a:avLst/>
          </a:prstGeom>
          <a:noFill/>
        </p:spPr>
        <p:txBody>
          <a:bodyPr wrap="none" lIns="0" tIns="0" rIns="0" bIns="0" rtlCol="0">
            <a:spAutoFit/>
          </a:bodyPr>
          <a:lstStyle/>
          <a:p>
            <a:pPr algn="ctr"/>
            <a:r>
              <a:rPr lang="en-US" sz="1400" b="1" u="sng" cap="all" spc="40" dirty="0">
                <a:solidFill>
                  <a:schemeClr val="accent6">
                    <a:lumMod val="50000"/>
                  </a:schemeClr>
                </a:solidFill>
                <a:cs typeface="Roboto Regular"/>
              </a:rPr>
              <a:t>LOSS FUNCTIONS</a:t>
            </a:r>
          </a:p>
        </p:txBody>
      </p:sp>
      <p:sp>
        <p:nvSpPr>
          <p:cNvPr id="39" name="TextBox 38">
            <a:extLst>
              <a:ext uri="{FF2B5EF4-FFF2-40B4-BE49-F238E27FC236}">
                <a16:creationId xmlns="" xmlns:a16="http://schemas.microsoft.com/office/drawing/2014/main" id="{1C5B65EE-BBFA-4FE1-AA5A-94F9C3B9B0E4}"/>
              </a:ext>
            </a:extLst>
          </p:cNvPr>
          <p:cNvSpPr txBox="1"/>
          <p:nvPr/>
        </p:nvSpPr>
        <p:spPr>
          <a:xfrm>
            <a:off x="4444689" y="3881543"/>
            <a:ext cx="3245051" cy="2215991"/>
          </a:xfrm>
          <a:prstGeom prst="rect">
            <a:avLst/>
          </a:prstGeom>
          <a:noFill/>
        </p:spPr>
        <p:txBody>
          <a:bodyPr wrap="square" lIns="0" tIns="0" rIns="0" bIns="0" rtlCol="0">
            <a:spAutoFit/>
          </a:bodyPr>
          <a:lstStyle/>
          <a:p>
            <a:pPr algn="ctr"/>
            <a:r>
              <a:rPr lang="en-IN" sz="1600" dirty="0">
                <a:solidFill>
                  <a:schemeClr val="accent6">
                    <a:lumMod val="50000"/>
                  </a:schemeClr>
                </a:solidFill>
                <a:cs typeface="Roboto Light"/>
              </a:rPr>
              <a:t>U-Net</a:t>
            </a:r>
            <a:br>
              <a:rPr lang="en-IN" sz="1600" dirty="0">
                <a:solidFill>
                  <a:schemeClr val="accent6">
                    <a:lumMod val="50000"/>
                  </a:schemeClr>
                </a:solidFill>
                <a:cs typeface="Roboto Light"/>
              </a:rPr>
            </a:br>
            <a:endParaRPr lang="en-IN" sz="1600" dirty="0">
              <a:solidFill>
                <a:schemeClr val="accent6">
                  <a:lumMod val="50000"/>
                </a:schemeClr>
              </a:solidFill>
              <a:cs typeface="Roboto Light"/>
            </a:endParaRPr>
          </a:p>
          <a:p>
            <a:pPr algn="ctr"/>
            <a:r>
              <a:rPr lang="en-IN" sz="1600" dirty="0">
                <a:solidFill>
                  <a:schemeClr val="accent6">
                    <a:lumMod val="50000"/>
                  </a:schemeClr>
                </a:solidFill>
                <a:cs typeface="Roboto Light"/>
              </a:rPr>
              <a:t>Pre-trained on COCO - Mask RCNN with resnet50 as backbone</a:t>
            </a:r>
            <a:br>
              <a:rPr lang="en-IN" sz="1600" dirty="0">
                <a:solidFill>
                  <a:schemeClr val="accent6">
                    <a:lumMod val="50000"/>
                  </a:schemeClr>
                </a:solidFill>
                <a:cs typeface="Roboto Light"/>
              </a:rPr>
            </a:br>
            <a:endParaRPr lang="en-IN" sz="1600" dirty="0">
              <a:solidFill>
                <a:schemeClr val="accent6">
                  <a:lumMod val="50000"/>
                </a:schemeClr>
              </a:solidFill>
              <a:cs typeface="Roboto Light"/>
            </a:endParaRPr>
          </a:p>
          <a:p>
            <a:pPr algn="ctr"/>
            <a:r>
              <a:rPr lang="en-IN" sz="1600" dirty="0">
                <a:solidFill>
                  <a:schemeClr val="accent6">
                    <a:lumMod val="50000"/>
                  </a:schemeClr>
                </a:solidFill>
                <a:cs typeface="Roboto Light"/>
              </a:rPr>
              <a:t>Pre-trained on COCO - Mask RCNN with resnet101 as backbone</a:t>
            </a:r>
          </a:p>
        </p:txBody>
      </p:sp>
      <p:sp>
        <p:nvSpPr>
          <p:cNvPr id="40" name="TextBox 39">
            <a:extLst>
              <a:ext uri="{FF2B5EF4-FFF2-40B4-BE49-F238E27FC236}">
                <a16:creationId xmlns="" xmlns:a16="http://schemas.microsoft.com/office/drawing/2014/main" id="{D24FA9E7-FDE3-4CDC-95B0-0EB48C6528D7}"/>
              </a:ext>
            </a:extLst>
          </p:cNvPr>
          <p:cNvSpPr txBox="1"/>
          <p:nvPr/>
        </p:nvSpPr>
        <p:spPr>
          <a:xfrm>
            <a:off x="5713790" y="3468082"/>
            <a:ext cx="869789" cy="215444"/>
          </a:xfrm>
          <a:prstGeom prst="rect">
            <a:avLst/>
          </a:prstGeom>
          <a:noFill/>
        </p:spPr>
        <p:txBody>
          <a:bodyPr wrap="none" lIns="0" tIns="0" rIns="0" bIns="0" rtlCol="0">
            <a:spAutoFit/>
          </a:bodyPr>
          <a:lstStyle/>
          <a:p>
            <a:pPr algn="ctr"/>
            <a:r>
              <a:rPr lang="en-US" sz="1400" b="1" u="sng" cap="all" spc="40" dirty="0">
                <a:solidFill>
                  <a:schemeClr val="accent6">
                    <a:lumMod val="50000"/>
                  </a:schemeClr>
                </a:solidFill>
                <a:cs typeface="Roboto Regular"/>
              </a:rPr>
              <a:t>Training</a:t>
            </a:r>
          </a:p>
        </p:txBody>
      </p:sp>
      <p:sp>
        <p:nvSpPr>
          <p:cNvPr id="41" name="TextBox 40">
            <a:extLst>
              <a:ext uri="{FF2B5EF4-FFF2-40B4-BE49-F238E27FC236}">
                <a16:creationId xmlns="" xmlns:a16="http://schemas.microsoft.com/office/drawing/2014/main" id="{49C2CB6A-A1E5-405B-8101-79196C8C776C}"/>
              </a:ext>
            </a:extLst>
          </p:cNvPr>
          <p:cNvSpPr txBox="1"/>
          <p:nvPr/>
        </p:nvSpPr>
        <p:spPr>
          <a:xfrm>
            <a:off x="7315565" y="3226850"/>
            <a:ext cx="2557813" cy="1692771"/>
          </a:xfrm>
          <a:prstGeom prst="rect">
            <a:avLst/>
          </a:prstGeom>
          <a:noFill/>
        </p:spPr>
        <p:txBody>
          <a:bodyPr wrap="square" lIns="0" tIns="0" rIns="0" bIns="0" rtlCol="0">
            <a:spAutoFit/>
          </a:bodyPr>
          <a:lstStyle/>
          <a:p>
            <a:pPr algn="ctr">
              <a:spcAft>
                <a:spcPts val="1200"/>
              </a:spcAft>
            </a:pPr>
            <a:r>
              <a:rPr lang="en-US" sz="1600" dirty="0">
                <a:solidFill>
                  <a:schemeClr val="accent6">
                    <a:lumMod val="50000"/>
                  </a:schemeClr>
                </a:solidFill>
                <a:cs typeface="Roboto Light"/>
              </a:rPr>
              <a:t>Overlapping Objects Separation</a:t>
            </a:r>
          </a:p>
          <a:p>
            <a:pPr algn="ctr">
              <a:spcAft>
                <a:spcPts val="1200"/>
              </a:spcAft>
            </a:pPr>
            <a:r>
              <a:rPr lang="en-US" sz="1600" dirty="0">
                <a:solidFill>
                  <a:schemeClr val="accent6">
                    <a:lumMod val="50000"/>
                  </a:schemeClr>
                </a:solidFill>
                <a:cs typeface="Roboto Light"/>
              </a:rPr>
              <a:t>Fill Binary Holes</a:t>
            </a:r>
          </a:p>
          <a:p>
            <a:pPr algn="ctr">
              <a:spcAft>
                <a:spcPts val="1200"/>
              </a:spcAft>
            </a:pPr>
            <a:r>
              <a:rPr lang="en-US" sz="1600" dirty="0">
                <a:solidFill>
                  <a:schemeClr val="accent6">
                    <a:lumMod val="50000"/>
                  </a:schemeClr>
                </a:solidFill>
                <a:cs typeface="Roboto Light"/>
              </a:rPr>
              <a:t>Erosion/Dilation</a:t>
            </a:r>
          </a:p>
          <a:p>
            <a:pPr algn="ctr">
              <a:spcAft>
                <a:spcPts val="1200"/>
              </a:spcAft>
            </a:pPr>
            <a:endParaRPr lang="en-US" sz="1600" dirty="0">
              <a:solidFill>
                <a:schemeClr val="accent6">
                  <a:lumMod val="50000"/>
                </a:schemeClr>
              </a:solidFill>
              <a:cs typeface="Roboto Light"/>
            </a:endParaRPr>
          </a:p>
        </p:txBody>
      </p:sp>
      <p:sp>
        <p:nvSpPr>
          <p:cNvPr id="42" name="TextBox 41">
            <a:extLst>
              <a:ext uri="{FF2B5EF4-FFF2-40B4-BE49-F238E27FC236}">
                <a16:creationId xmlns="" xmlns:a16="http://schemas.microsoft.com/office/drawing/2014/main" id="{0DC198CC-FFD0-4411-9979-9559C94B5580}"/>
              </a:ext>
            </a:extLst>
          </p:cNvPr>
          <p:cNvSpPr txBox="1"/>
          <p:nvPr/>
        </p:nvSpPr>
        <p:spPr>
          <a:xfrm>
            <a:off x="7769890" y="2861631"/>
            <a:ext cx="1654299" cy="215444"/>
          </a:xfrm>
          <a:prstGeom prst="rect">
            <a:avLst/>
          </a:prstGeom>
          <a:noFill/>
        </p:spPr>
        <p:txBody>
          <a:bodyPr wrap="none" lIns="0" tIns="0" rIns="0" bIns="0" rtlCol="0">
            <a:spAutoFit/>
          </a:bodyPr>
          <a:lstStyle/>
          <a:p>
            <a:pPr algn="ctr"/>
            <a:r>
              <a:rPr lang="en-US" sz="1400" b="1" u="sng" cap="all" spc="40" dirty="0">
                <a:solidFill>
                  <a:schemeClr val="accent6">
                    <a:lumMod val="50000"/>
                  </a:schemeClr>
                </a:solidFill>
                <a:cs typeface="Roboto Regular"/>
              </a:rPr>
              <a:t>POST PROCESSING</a:t>
            </a:r>
          </a:p>
        </p:txBody>
      </p:sp>
      <p:sp>
        <p:nvSpPr>
          <p:cNvPr id="43" name="TextBox 42">
            <a:extLst>
              <a:ext uri="{FF2B5EF4-FFF2-40B4-BE49-F238E27FC236}">
                <a16:creationId xmlns="" xmlns:a16="http://schemas.microsoft.com/office/drawing/2014/main" id="{209236AC-9579-43DF-8958-F2D3F1B58F78}"/>
              </a:ext>
            </a:extLst>
          </p:cNvPr>
          <p:cNvSpPr txBox="1"/>
          <p:nvPr/>
        </p:nvSpPr>
        <p:spPr>
          <a:xfrm>
            <a:off x="9806834" y="3774204"/>
            <a:ext cx="2281287" cy="1000274"/>
          </a:xfrm>
          <a:prstGeom prst="rect">
            <a:avLst/>
          </a:prstGeom>
          <a:noFill/>
        </p:spPr>
        <p:txBody>
          <a:bodyPr wrap="square" lIns="0" tIns="0" rIns="0" bIns="0" rtlCol="0">
            <a:spAutoFit/>
          </a:bodyPr>
          <a:lstStyle/>
          <a:p>
            <a:pPr algn="ctr">
              <a:lnSpc>
                <a:spcPts val="2600"/>
              </a:lnSpc>
              <a:spcAft>
                <a:spcPts val="1200"/>
              </a:spcAft>
            </a:pPr>
            <a:r>
              <a:rPr lang="en-US" sz="1600" dirty="0">
                <a:solidFill>
                  <a:schemeClr val="accent6">
                    <a:lumMod val="50000"/>
                  </a:schemeClr>
                </a:solidFill>
                <a:latin typeface="+mj-lt"/>
                <a:ea typeface="Roboto Regular" charset="0"/>
                <a:cs typeface="Roboto Light"/>
              </a:rPr>
              <a:t>Ensemble results from test time augmentation.</a:t>
            </a:r>
            <a:endParaRPr lang="en-US" sz="1600" dirty="0">
              <a:solidFill>
                <a:schemeClr val="accent6">
                  <a:lumMod val="50000"/>
                </a:schemeClr>
              </a:solidFill>
              <a:latin typeface="+mj-lt"/>
              <a:cs typeface="Roboto Light"/>
            </a:endParaRPr>
          </a:p>
        </p:txBody>
      </p:sp>
      <p:sp>
        <p:nvSpPr>
          <p:cNvPr id="44" name="TextBox 43">
            <a:extLst>
              <a:ext uri="{FF2B5EF4-FFF2-40B4-BE49-F238E27FC236}">
                <a16:creationId xmlns="" xmlns:a16="http://schemas.microsoft.com/office/drawing/2014/main" id="{C54FFD21-0E78-4FAC-B814-E04A99AA94CE}"/>
              </a:ext>
            </a:extLst>
          </p:cNvPr>
          <p:cNvSpPr txBox="1"/>
          <p:nvPr/>
        </p:nvSpPr>
        <p:spPr>
          <a:xfrm>
            <a:off x="10380155" y="3464552"/>
            <a:ext cx="1141338" cy="215444"/>
          </a:xfrm>
          <a:prstGeom prst="rect">
            <a:avLst/>
          </a:prstGeom>
          <a:noFill/>
        </p:spPr>
        <p:txBody>
          <a:bodyPr wrap="none" lIns="0" tIns="0" rIns="0" bIns="0" rtlCol="0">
            <a:spAutoFit/>
          </a:bodyPr>
          <a:lstStyle/>
          <a:p>
            <a:pPr algn="ctr"/>
            <a:r>
              <a:rPr lang="en-US" sz="1400" b="1" u="sng" cap="all" spc="40" dirty="0">
                <a:solidFill>
                  <a:schemeClr val="accent6">
                    <a:lumMod val="50000"/>
                  </a:schemeClr>
                </a:solidFill>
                <a:cs typeface="Roboto Regular"/>
              </a:rPr>
              <a:t>ENSEMBLING</a:t>
            </a:r>
          </a:p>
        </p:txBody>
      </p:sp>
      <p:sp>
        <p:nvSpPr>
          <p:cNvPr id="49" name="Content Placeholder 5">
            <a:extLst>
              <a:ext uri="{FF2B5EF4-FFF2-40B4-BE49-F238E27FC236}">
                <a16:creationId xmlns="" xmlns:a16="http://schemas.microsoft.com/office/drawing/2014/main" id="{BB398B90-8DA7-47E4-8966-5F658F64A91C}"/>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2" name="Picture 1"/>
          <p:cNvPicPr>
            <a:picLocks noChangeAspect="1"/>
          </p:cNvPicPr>
          <p:nvPr/>
        </p:nvPicPr>
        <p:blipFill rotWithShape="1">
          <a:blip r:embed="rId3"/>
          <a:srcRect r="54112"/>
          <a:stretch/>
        </p:blipFill>
        <p:spPr>
          <a:xfrm>
            <a:off x="2490280" y="3965104"/>
            <a:ext cx="2132951" cy="1552575"/>
          </a:xfrm>
          <a:prstGeom prst="rect">
            <a:avLst/>
          </a:prstGeom>
        </p:spPr>
      </p:pic>
    </p:spTree>
    <p:extLst>
      <p:ext uri="{BB962C8B-B14F-4D97-AF65-F5344CB8AC3E}">
        <p14:creationId xmlns:p14="http://schemas.microsoft.com/office/powerpoint/2010/main" val="286412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Pre Processing</a:t>
            </a:r>
          </a:p>
        </p:txBody>
      </p:sp>
      <p:sp>
        <p:nvSpPr>
          <p:cNvPr id="49" name="Content Placeholder 5">
            <a:extLst>
              <a:ext uri="{FF2B5EF4-FFF2-40B4-BE49-F238E27FC236}">
                <a16:creationId xmlns="" xmlns:a16="http://schemas.microsoft.com/office/drawing/2014/main" id="{BB398B90-8DA7-47E4-8966-5F658F64A91C}"/>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3" name="TextBox 2"/>
          <p:cNvSpPr txBox="1"/>
          <p:nvPr/>
        </p:nvSpPr>
        <p:spPr>
          <a:xfrm>
            <a:off x="133815" y="914275"/>
            <a:ext cx="11797990" cy="2554545"/>
          </a:xfrm>
          <a:prstGeom prst="rect">
            <a:avLst/>
          </a:prstGeom>
          <a:noFill/>
        </p:spPr>
        <p:txBody>
          <a:bodyPr wrap="square" rtlCol="0">
            <a:spAutoFit/>
          </a:bodyPr>
          <a:lstStyle/>
          <a:p>
            <a:r>
              <a:rPr lang="en-US" sz="2000" dirty="0">
                <a:solidFill>
                  <a:schemeClr val="accent6">
                    <a:lumMod val="50000"/>
                  </a:schemeClr>
                </a:solidFill>
              </a:rPr>
              <a:t>Image augmentation artificially creates training images through different ways of processing or combination of multiple processing.</a:t>
            </a:r>
          </a:p>
          <a:p>
            <a:endParaRPr lang="en-IN" sz="2000" dirty="0">
              <a:solidFill>
                <a:schemeClr val="accent6">
                  <a:lumMod val="50000"/>
                </a:schemeClr>
              </a:solidFill>
            </a:endParaRPr>
          </a:p>
          <a:p>
            <a:r>
              <a:rPr lang="en-IN" sz="2000" dirty="0">
                <a:solidFill>
                  <a:schemeClr val="accent6">
                    <a:lumMod val="50000"/>
                  </a:schemeClr>
                </a:solidFill>
              </a:rPr>
              <a:t>The transformations that we used:</a:t>
            </a:r>
          </a:p>
          <a:p>
            <a:pPr marL="285750" indent="-285750">
              <a:buFont typeface="Arial" panose="020B0604020202020204" pitchFamily="34" charset="0"/>
              <a:buChar char="•"/>
            </a:pPr>
            <a:r>
              <a:rPr lang="en-US" sz="2000" b="1" dirty="0">
                <a:solidFill>
                  <a:schemeClr val="accent6">
                    <a:lumMod val="50000"/>
                  </a:schemeClr>
                </a:solidFill>
                <a:ea typeface="Roboto Regular" charset="0"/>
                <a:cs typeface="Roboto Light"/>
              </a:rPr>
              <a:t>Rotation</a:t>
            </a:r>
            <a:r>
              <a:rPr lang="en-US" sz="2000" dirty="0">
                <a:solidFill>
                  <a:schemeClr val="accent6">
                    <a:lumMod val="50000"/>
                  </a:schemeClr>
                </a:solidFill>
                <a:ea typeface="Roboto Regular" charset="0"/>
                <a:cs typeface="Roboto Light"/>
              </a:rPr>
              <a:t>: 90 and 180 degrees</a:t>
            </a:r>
          </a:p>
          <a:p>
            <a:pPr marL="285750" indent="-285750">
              <a:buFont typeface="Arial" panose="020B0604020202020204" pitchFamily="34" charset="0"/>
              <a:buChar char="•"/>
            </a:pPr>
            <a:r>
              <a:rPr lang="en-US" sz="2000" b="1" dirty="0">
                <a:solidFill>
                  <a:schemeClr val="accent6">
                    <a:lumMod val="50000"/>
                  </a:schemeClr>
                </a:solidFill>
                <a:ea typeface="Roboto Regular" charset="0"/>
                <a:cs typeface="Roboto Light"/>
              </a:rPr>
              <a:t>Flip</a:t>
            </a:r>
            <a:r>
              <a:rPr lang="en-US" sz="2000" dirty="0">
                <a:solidFill>
                  <a:schemeClr val="accent6">
                    <a:lumMod val="50000"/>
                  </a:schemeClr>
                </a:solidFill>
                <a:ea typeface="Roboto Regular" charset="0"/>
                <a:cs typeface="Roboto Light"/>
              </a:rPr>
              <a:t>: left-right flip, up-down flip</a:t>
            </a:r>
          </a:p>
          <a:p>
            <a:pPr marL="285750" indent="-285750">
              <a:buFont typeface="Arial" panose="020B0604020202020204" pitchFamily="34" charset="0"/>
              <a:buChar char="•"/>
            </a:pPr>
            <a:r>
              <a:rPr lang="en-US" sz="2000" b="1" dirty="0">
                <a:solidFill>
                  <a:schemeClr val="accent6">
                    <a:lumMod val="50000"/>
                  </a:schemeClr>
                </a:solidFill>
                <a:ea typeface="Roboto Regular" charset="0"/>
                <a:cs typeface="Roboto Light"/>
              </a:rPr>
              <a:t>Cropping:</a:t>
            </a:r>
            <a:r>
              <a:rPr lang="en-US" sz="2000" dirty="0">
                <a:solidFill>
                  <a:schemeClr val="accent6">
                    <a:lumMod val="50000"/>
                  </a:schemeClr>
                </a:solidFill>
                <a:ea typeface="Roboto Regular" charset="0"/>
                <a:cs typeface="Roboto Light"/>
              </a:rPr>
              <a:t> Random cropping of the image</a:t>
            </a:r>
          </a:p>
          <a:p>
            <a:pPr marL="285750" indent="-285750">
              <a:buFont typeface="Arial" panose="020B0604020202020204" pitchFamily="34" charset="0"/>
              <a:buChar char="•"/>
            </a:pPr>
            <a:r>
              <a:rPr lang="en-US" sz="2000" b="1" dirty="0">
                <a:solidFill>
                  <a:schemeClr val="accent6">
                    <a:lumMod val="50000"/>
                  </a:schemeClr>
                </a:solidFill>
                <a:ea typeface="Roboto Regular" charset="0"/>
                <a:cs typeface="Roboto Light"/>
              </a:rPr>
              <a:t>Invert Colors</a:t>
            </a:r>
            <a:r>
              <a:rPr lang="en-US" sz="2000" dirty="0">
                <a:solidFill>
                  <a:schemeClr val="accent6">
                    <a:lumMod val="50000"/>
                  </a:schemeClr>
                </a:solidFill>
                <a:ea typeface="Roboto Regular" charset="0"/>
                <a:cs typeface="Roboto Light"/>
              </a:rPr>
              <a:t>: Turn darker colors to lighter ones and vice-versa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15" y="3640004"/>
            <a:ext cx="2438400" cy="2438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96515" y="3621044"/>
            <a:ext cx="2438400" cy="2438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39430" y="3621044"/>
            <a:ext cx="2438400" cy="2438400"/>
          </a:xfrm>
          <a:prstGeom prst="rect">
            <a:avLst/>
          </a:prstGeom>
        </p:spPr>
      </p:pic>
      <p:sp>
        <p:nvSpPr>
          <p:cNvPr id="7" name="TextBox 6"/>
          <p:cNvSpPr txBox="1"/>
          <p:nvPr/>
        </p:nvSpPr>
        <p:spPr>
          <a:xfrm>
            <a:off x="3239430" y="6111088"/>
            <a:ext cx="2750633" cy="646331"/>
          </a:xfrm>
          <a:prstGeom prst="rect">
            <a:avLst/>
          </a:prstGeom>
          <a:noFill/>
        </p:spPr>
        <p:txBody>
          <a:bodyPr wrap="square" rtlCol="0">
            <a:spAutoFit/>
          </a:bodyPr>
          <a:lstStyle/>
          <a:p>
            <a:pPr algn="ctr"/>
            <a:r>
              <a:rPr lang="en-IN" dirty="0">
                <a:solidFill>
                  <a:schemeClr val="accent6">
                    <a:lumMod val="50000"/>
                  </a:schemeClr>
                </a:solidFill>
              </a:rPr>
              <a:t>Rotate right 90 degrees</a:t>
            </a:r>
          </a:p>
        </p:txBody>
      </p:sp>
      <p:sp>
        <p:nvSpPr>
          <p:cNvPr id="11" name="TextBox 10"/>
          <p:cNvSpPr txBox="1"/>
          <p:nvPr/>
        </p:nvSpPr>
        <p:spPr>
          <a:xfrm>
            <a:off x="6431065" y="6111088"/>
            <a:ext cx="2503850" cy="369332"/>
          </a:xfrm>
          <a:prstGeom prst="rect">
            <a:avLst/>
          </a:prstGeom>
          <a:noFill/>
        </p:spPr>
        <p:txBody>
          <a:bodyPr wrap="square" rtlCol="0">
            <a:spAutoFit/>
          </a:bodyPr>
          <a:lstStyle/>
          <a:p>
            <a:pPr algn="ctr"/>
            <a:r>
              <a:rPr lang="en-IN" dirty="0">
                <a:solidFill>
                  <a:schemeClr val="accent6">
                    <a:lumMod val="50000"/>
                  </a:schemeClr>
                </a:solidFill>
              </a:rPr>
              <a:t>Left-right flip</a:t>
            </a:r>
          </a:p>
        </p:txBody>
      </p:sp>
      <p:sp>
        <p:nvSpPr>
          <p:cNvPr id="12" name="TextBox 11"/>
          <p:cNvSpPr txBox="1"/>
          <p:nvPr/>
        </p:nvSpPr>
        <p:spPr>
          <a:xfrm>
            <a:off x="133815" y="6160598"/>
            <a:ext cx="2750633" cy="369332"/>
          </a:xfrm>
          <a:prstGeom prst="rect">
            <a:avLst/>
          </a:prstGeom>
          <a:noFill/>
        </p:spPr>
        <p:txBody>
          <a:bodyPr wrap="square" rtlCol="0">
            <a:spAutoFit/>
          </a:bodyPr>
          <a:lstStyle/>
          <a:p>
            <a:pPr algn="ctr"/>
            <a:r>
              <a:rPr lang="en-IN" dirty="0">
                <a:solidFill>
                  <a:schemeClr val="accent6">
                    <a:lumMod val="50000"/>
                  </a:schemeClr>
                </a:solidFill>
              </a:rPr>
              <a:t>Original Image</a:t>
            </a:r>
          </a:p>
        </p:txBody>
      </p:sp>
      <p:sp>
        <p:nvSpPr>
          <p:cNvPr id="15" name="TextBox 14"/>
          <p:cNvSpPr txBox="1"/>
          <p:nvPr/>
        </p:nvSpPr>
        <p:spPr>
          <a:xfrm>
            <a:off x="9493406" y="6067473"/>
            <a:ext cx="2750633" cy="369332"/>
          </a:xfrm>
          <a:prstGeom prst="rect">
            <a:avLst/>
          </a:prstGeom>
          <a:noFill/>
        </p:spPr>
        <p:txBody>
          <a:bodyPr wrap="square" rtlCol="0">
            <a:spAutoFit/>
          </a:bodyPr>
          <a:lstStyle/>
          <a:p>
            <a:pPr algn="ctr"/>
            <a:r>
              <a:rPr lang="en-IN" dirty="0">
                <a:solidFill>
                  <a:schemeClr val="accent6">
                    <a:lumMod val="50000"/>
                  </a:schemeClr>
                </a:solidFill>
              </a:rPr>
              <a:t>Invert </a:t>
            </a:r>
            <a:r>
              <a:rPr lang="en-IN" dirty="0" err="1">
                <a:solidFill>
                  <a:schemeClr val="accent6">
                    <a:lumMod val="50000"/>
                  </a:schemeClr>
                </a:solidFill>
              </a:rPr>
              <a:t>Colors</a:t>
            </a:r>
            <a:endParaRPr lang="en-IN" dirty="0">
              <a:solidFill>
                <a:schemeClr val="accent6">
                  <a:lumMod val="50000"/>
                </a:schemeClr>
              </a:solidFill>
            </a:endParaRPr>
          </a:p>
        </p:txBody>
      </p:sp>
      <p:pic>
        <p:nvPicPr>
          <p:cNvPr id="10" name="Picture 9"/>
          <p:cNvPicPr>
            <a:picLocks noChangeAspect="1"/>
          </p:cNvPicPr>
          <p:nvPr/>
        </p:nvPicPr>
        <p:blipFill rotWithShape="1">
          <a:blip r:embed="rId4"/>
          <a:srcRect l="8116" t="16157" r="19990" b="9311"/>
          <a:stretch/>
        </p:blipFill>
        <p:spPr>
          <a:xfrm>
            <a:off x="9534293" y="3635298"/>
            <a:ext cx="2430966" cy="2364058"/>
          </a:xfrm>
          <a:prstGeom prst="rect">
            <a:avLst/>
          </a:prstGeom>
        </p:spPr>
      </p:pic>
    </p:spTree>
    <p:extLst>
      <p:ext uri="{BB962C8B-B14F-4D97-AF65-F5344CB8AC3E}">
        <p14:creationId xmlns:p14="http://schemas.microsoft.com/office/powerpoint/2010/main" val="261566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Post Processing</a:t>
            </a:r>
          </a:p>
        </p:txBody>
      </p:sp>
      <p:sp>
        <p:nvSpPr>
          <p:cNvPr id="49" name="Content Placeholder 5">
            <a:extLst>
              <a:ext uri="{FF2B5EF4-FFF2-40B4-BE49-F238E27FC236}">
                <a16:creationId xmlns="" xmlns:a16="http://schemas.microsoft.com/office/drawing/2014/main" id="{BB398B90-8DA7-47E4-8966-5F658F64A91C}"/>
              </a:ext>
            </a:extLst>
          </p:cNvPr>
          <p:cNvSpPr txBox="1">
            <a:spLocks/>
          </p:cNvSpPr>
          <p:nvPr/>
        </p:nvSpPr>
        <p:spPr>
          <a:xfrm>
            <a:off x="10033274" y="6561393"/>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2" name="TextBox 1"/>
          <p:cNvSpPr txBox="1"/>
          <p:nvPr/>
        </p:nvSpPr>
        <p:spPr>
          <a:xfrm>
            <a:off x="89210" y="1056242"/>
            <a:ext cx="11820292" cy="2862322"/>
          </a:xfrm>
          <a:prstGeom prst="rect">
            <a:avLst/>
          </a:prstGeom>
          <a:noFill/>
        </p:spPr>
        <p:txBody>
          <a:bodyPr wrap="square" rtlCol="0">
            <a:spAutoFit/>
          </a:bodyPr>
          <a:lstStyle/>
          <a:p>
            <a:pPr marL="342900" indent="-342900">
              <a:buFont typeface="+mj-lt"/>
              <a:buAutoNum type="arabicPeriod"/>
            </a:pPr>
            <a:r>
              <a:rPr lang="en-IN" b="1" u="sng" dirty="0">
                <a:solidFill>
                  <a:schemeClr val="accent6">
                    <a:lumMod val="50000"/>
                  </a:schemeClr>
                </a:solidFill>
              </a:rPr>
              <a:t>Overlapping Objects Separation</a:t>
            </a:r>
          </a:p>
          <a:p>
            <a:pPr marL="342900" indent="-342900">
              <a:buFont typeface="+mj-lt"/>
              <a:buAutoNum type="arabicPeriod"/>
            </a:pPr>
            <a:endParaRPr lang="en-IN" dirty="0">
              <a:solidFill>
                <a:schemeClr val="accent6">
                  <a:lumMod val="50000"/>
                </a:schemeClr>
              </a:solidFill>
            </a:endParaRPr>
          </a:p>
          <a:p>
            <a:pPr marL="342900" indent="-342900">
              <a:buFont typeface="+mj-lt"/>
              <a:buAutoNum type="arabicPeriod"/>
            </a:pPr>
            <a:r>
              <a:rPr lang="en-IN" b="1" u="sng" dirty="0">
                <a:solidFill>
                  <a:schemeClr val="accent6">
                    <a:lumMod val="50000"/>
                  </a:schemeClr>
                </a:solidFill>
              </a:rPr>
              <a:t>Filling binary holes</a:t>
            </a:r>
            <a:r>
              <a:rPr lang="en-IN" b="1" dirty="0">
                <a:solidFill>
                  <a:schemeClr val="accent6">
                    <a:lumMod val="50000"/>
                  </a:schemeClr>
                </a:solidFill>
              </a:rPr>
              <a:t>: </a:t>
            </a:r>
            <a:r>
              <a:rPr lang="en-IN" dirty="0">
                <a:solidFill>
                  <a:schemeClr val="accent6">
                    <a:lumMod val="50000"/>
                  </a:schemeClr>
                </a:solidFill>
              </a:rPr>
              <a:t>The masks should not have small gaps in them due to, say, reflections in the original image. This is combated by using this technique.</a:t>
            </a:r>
          </a:p>
          <a:p>
            <a:pPr marL="342900" indent="-342900">
              <a:buFont typeface="+mj-lt"/>
              <a:buAutoNum type="arabicPeriod"/>
            </a:pPr>
            <a:endParaRPr lang="en-IN" dirty="0">
              <a:solidFill>
                <a:schemeClr val="accent6">
                  <a:lumMod val="50000"/>
                </a:schemeClr>
              </a:solidFill>
            </a:endParaRPr>
          </a:p>
          <a:p>
            <a:pPr marL="342900" indent="-342900">
              <a:buFont typeface="+mj-lt"/>
              <a:buAutoNum type="arabicPeriod"/>
            </a:pPr>
            <a:r>
              <a:rPr lang="en-IN" b="1" u="sng" dirty="0">
                <a:solidFill>
                  <a:schemeClr val="accent6">
                    <a:lumMod val="50000"/>
                  </a:schemeClr>
                </a:solidFill>
              </a:rPr>
              <a:t>Erosion</a:t>
            </a:r>
            <a:r>
              <a:rPr lang="en-IN" b="1" dirty="0">
                <a:solidFill>
                  <a:schemeClr val="accent6">
                    <a:lumMod val="50000"/>
                  </a:schemeClr>
                </a:solidFill>
              </a:rPr>
              <a:t>: </a:t>
            </a:r>
            <a:r>
              <a:rPr lang="en-US" dirty="0">
                <a:solidFill>
                  <a:schemeClr val="accent6">
                    <a:lumMod val="50000"/>
                  </a:schemeClr>
                </a:solidFill>
              </a:rPr>
              <a:t>Useful for removing small white noises and detaching two connected objects.</a:t>
            </a:r>
          </a:p>
          <a:p>
            <a:pPr marL="342900" indent="-342900">
              <a:buFont typeface="+mj-lt"/>
              <a:buAutoNum type="arabicPeriod"/>
            </a:pPr>
            <a:endParaRPr lang="en-IN" dirty="0">
              <a:solidFill>
                <a:schemeClr val="accent6">
                  <a:lumMod val="50000"/>
                </a:schemeClr>
              </a:solidFill>
            </a:endParaRPr>
          </a:p>
          <a:p>
            <a:pPr marL="342900" indent="-342900">
              <a:buFont typeface="+mj-lt"/>
              <a:buAutoNum type="arabicPeriod"/>
            </a:pPr>
            <a:r>
              <a:rPr lang="en-IN" b="1" u="sng" dirty="0">
                <a:solidFill>
                  <a:schemeClr val="accent6">
                    <a:lumMod val="50000"/>
                  </a:schemeClr>
                </a:solidFill>
              </a:rPr>
              <a:t>Dilation</a:t>
            </a:r>
            <a:r>
              <a:rPr lang="en-IN" b="1" dirty="0">
                <a:solidFill>
                  <a:schemeClr val="accent6">
                    <a:lumMod val="50000"/>
                  </a:schemeClr>
                </a:solidFill>
              </a:rPr>
              <a:t>: </a:t>
            </a:r>
            <a:r>
              <a:rPr lang="en-IN" dirty="0">
                <a:solidFill>
                  <a:schemeClr val="accent6">
                    <a:lumMod val="50000"/>
                  </a:schemeClr>
                </a:solidFill>
              </a:rPr>
              <a:t>Useful for joining broken parts of an object, usually follows erosion in cases of noise removal.</a:t>
            </a:r>
          </a:p>
          <a:p>
            <a:endParaRPr lang="en-IN" dirty="0">
              <a:solidFill>
                <a:schemeClr val="accent6">
                  <a:lumMod val="50000"/>
                </a:schemeClr>
              </a:solidFill>
            </a:endParaRPr>
          </a:p>
          <a:p>
            <a:endParaRPr lang="en-IN" dirty="0">
              <a:solidFill>
                <a:schemeClr val="accent6">
                  <a:lumMod val="50000"/>
                </a:schemeClr>
              </a:solidFill>
            </a:endParaRPr>
          </a:p>
        </p:txBody>
      </p:sp>
      <p:pic>
        <p:nvPicPr>
          <p:cNvPr id="1026" name="Picture 2" descr="https://edoras.sdsu.edu/doc/matlab/toolbox/images/morph32.gif"/>
          <p:cNvPicPr>
            <a:picLocks noChangeAspect="1" noChangeArrowheads="1"/>
          </p:cNvPicPr>
          <p:nvPr/>
        </p:nvPicPr>
        <p:blipFill rotWithShape="1">
          <a:blip r:embed="rId3">
            <a:extLst>
              <a:ext uri="{28A0092B-C50C-407E-A947-70E740481C1C}">
                <a14:useLocalDpi xmlns:a14="http://schemas.microsoft.com/office/drawing/2010/main" val="0"/>
              </a:ext>
            </a:extLst>
          </a:blip>
          <a:srcRect l="3597" t="3792" r="19602" b="7190"/>
          <a:stretch/>
        </p:blipFill>
        <p:spPr bwMode="auto">
          <a:xfrm>
            <a:off x="6423101" y="3479438"/>
            <a:ext cx="5592647" cy="29213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r="39925"/>
          <a:stretch/>
        </p:blipFill>
        <p:spPr>
          <a:xfrm>
            <a:off x="722276" y="3479438"/>
            <a:ext cx="5277080" cy="3007234"/>
          </a:xfrm>
          <a:prstGeom prst="rect">
            <a:avLst/>
          </a:prstGeom>
        </p:spPr>
      </p:pic>
    </p:spTree>
    <p:extLst>
      <p:ext uri="{BB962C8B-B14F-4D97-AF65-F5344CB8AC3E}">
        <p14:creationId xmlns:p14="http://schemas.microsoft.com/office/powerpoint/2010/main" val="335553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U-Net Architecture</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9" name="Content Placeholder 5">
            <a:extLst>
              <a:ext uri="{FF2B5EF4-FFF2-40B4-BE49-F238E27FC236}">
                <a16:creationId xmlns="" xmlns:a16="http://schemas.microsoft.com/office/drawing/2014/main" id="{4081CE81-944A-4C2F-AED4-9848A176E68B}"/>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8" name="Picture 7">
            <a:extLst>
              <a:ext uri="{FF2B5EF4-FFF2-40B4-BE49-F238E27FC236}">
                <a16:creationId xmlns="" xmlns:a16="http://schemas.microsoft.com/office/drawing/2014/main" id="{D971D661-2236-4044-8BB0-2148F9801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39" y="994868"/>
            <a:ext cx="6821199" cy="4544541"/>
          </a:xfrm>
          <a:prstGeom prst="rect">
            <a:avLst/>
          </a:prstGeom>
        </p:spPr>
      </p:pic>
      <p:sp>
        <p:nvSpPr>
          <p:cNvPr id="11" name="TextBox 10">
            <a:extLst>
              <a:ext uri="{FF2B5EF4-FFF2-40B4-BE49-F238E27FC236}">
                <a16:creationId xmlns="" xmlns:a16="http://schemas.microsoft.com/office/drawing/2014/main" id="{BB714260-5783-4003-8AF5-EF6EAB9530D5}"/>
              </a:ext>
            </a:extLst>
          </p:cNvPr>
          <p:cNvSpPr txBox="1"/>
          <p:nvPr/>
        </p:nvSpPr>
        <p:spPr>
          <a:xfrm>
            <a:off x="132519" y="1192554"/>
            <a:ext cx="5243521" cy="4247317"/>
          </a:xfrm>
          <a:prstGeom prst="rect">
            <a:avLst/>
          </a:prstGeom>
          <a:noFill/>
        </p:spPr>
        <p:txBody>
          <a:bodyPr wrap="square" rtlCol="0">
            <a:spAutoFit/>
          </a:bodyPr>
          <a:lstStyle/>
          <a:p>
            <a:pPr algn="just"/>
            <a:endParaRPr lang="en-US" b="1" dirty="0"/>
          </a:p>
          <a:p>
            <a:pPr algn="just"/>
            <a:r>
              <a:rPr lang="en-US" b="1" dirty="0"/>
              <a:t>Contracting Path Network:</a:t>
            </a:r>
          </a:p>
          <a:p>
            <a:pPr marL="285750" indent="-285750" algn="just">
              <a:buFont typeface="Arial" pitchFamily="34" charset="0"/>
              <a:buChar char="•"/>
            </a:pPr>
            <a:r>
              <a:rPr lang="en-US" dirty="0"/>
              <a:t>Repeated Convolution Operation followed by a </a:t>
            </a:r>
            <a:r>
              <a:rPr lang="en-US" dirty="0" err="1"/>
              <a:t>Relu</a:t>
            </a:r>
            <a:r>
              <a:rPr lang="en-US" dirty="0"/>
              <a:t> Activation.</a:t>
            </a:r>
          </a:p>
          <a:p>
            <a:pPr marL="285750" indent="-285750" algn="just">
              <a:buFont typeface="Arial" pitchFamily="34" charset="0"/>
              <a:buChar char="•"/>
            </a:pPr>
            <a:r>
              <a:rPr lang="en-US" dirty="0"/>
              <a:t>Max Pooling operation for down sampling.</a:t>
            </a:r>
          </a:p>
          <a:p>
            <a:pPr marL="285750" indent="-285750" algn="just">
              <a:buFont typeface="Arial" pitchFamily="34" charset="0"/>
              <a:buChar char="•"/>
            </a:pPr>
            <a:endParaRPr lang="en-US" dirty="0"/>
          </a:p>
          <a:p>
            <a:pPr algn="just"/>
            <a:r>
              <a:rPr lang="en-US" b="1" dirty="0"/>
              <a:t>Expanding Path Network:</a:t>
            </a:r>
          </a:p>
          <a:p>
            <a:pPr marL="285750" indent="-285750" algn="just">
              <a:buFont typeface="Arial" pitchFamily="34" charset="0"/>
              <a:buChar char="•"/>
            </a:pPr>
            <a:r>
              <a:rPr lang="en-US" dirty="0"/>
              <a:t>Up Sampling of feature map followed by Up-Convolution.</a:t>
            </a:r>
          </a:p>
          <a:p>
            <a:pPr marL="285750" indent="-285750" algn="just">
              <a:buFont typeface="Arial" pitchFamily="34" charset="0"/>
              <a:buChar char="•"/>
            </a:pPr>
            <a:r>
              <a:rPr lang="en-US" dirty="0"/>
              <a:t>Concatenation with the corresponding cropped feature map from contracting path.</a:t>
            </a:r>
          </a:p>
          <a:p>
            <a:pPr marL="285750" indent="-285750" algn="just">
              <a:buFont typeface="Arial" pitchFamily="34" charset="0"/>
              <a:buChar char="•"/>
            </a:pPr>
            <a:r>
              <a:rPr lang="en-US" dirty="0"/>
              <a:t>Repeated Convolution Operation followed by a </a:t>
            </a:r>
            <a:r>
              <a:rPr lang="en-US" dirty="0" err="1"/>
              <a:t>Relu</a:t>
            </a:r>
            <a:r>
              <a:rPr lang="en-US" dirty="0"/>
              <a:t> Activation.</a:t>
            </a:r>
          </a:p>
          <a:p>
            <a:endParaRPr lang="en-US" b="1" dirty="0"/>
          </a:p>
        </p:txBody>
      </p:sp>
    </p:spTree>
    <p:extLst>
      <p:ext uri="{BB962C8B-B14F-4D97-AF65-F5344CB8AC3E}">
        <p14:creationId xmlns:p14="http://schemas.microsoft.com/office/powerpoint/2010/main" val="2096163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U-Net Implementation &amp; Results</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47" name="TextBox 46">
            <a:extLst>
              <a:ext uri="{FF2B5EF4-FFF2-40B4-BE49-F238E27FC236}">
                <a16:creationId xmlns="" xmlns:a16="http://schemas.microsoft.com/office/drawing/2014/main" id="{5FB2A5F4-C120-4C6F-9F02-5E2A4D74DB6B}"/>
              </a:ext>
            </a:extLst>
          </p:cNvPr>
          <p:cNvSpPr txBox="1"/>
          <p:nvPr/>
        </p:nvSpPr>
        <p:spPr>
          <a:xfrm>
            <a:off x="145773" y="1000606"/>
            <a:ext cx="11842912" cy="1200329"/>
          </a:xfrm>
          <a:prstGeom prst="rect">
            <a:avLst/>
          </a:prstGeom>
          <a:noFill/>
        </p:spPr>
        <p:txBody>
          <a:bodyPr wrap="square" rtlCol="0">
            <a:spAutoFit/>
          </a:bodyPr>
          <a:lstStyle/>
          <a:p>
            <a:pPr marL="285750" indent="-285750" algn="just">
              <a:buFont typeface="Arial" charset="0"/>
              <a:buChar char="•"/>
            </a:pPr>
            <a:r>
              <a:rPr lang="en-US" dirty="0"/>
              <a:t>Trained U-Net on the images with basic pre-processing and all input images were transformed to dimension 256*256*3.</a:t>
            </a:r>
          </a:p>
          <a:p>
            <a:pPr marL="285750" indent="-285750" algn="just">
              <a:buFont typeface="Arial" charset="0"/>
              <a:buChar char="•"/>
            </a:pPr>
            <a:r>
              <a:rPr lang="en-US" dirty="0"/>
              <a:t>Learning Rate – 0.002, </a:t>
            </a:r>
            <a:r>
              <a:rPr lang="en-US" dirty="0" err="1"/>
              <a:t>Droupout_prob</a:t>
            </a:r>
            <a:r>
              <a:rPr lang="en-US" dirty="0"/>
              <a:t> =0.1</a:t>
            </a:r>
          </a:p>
          <a:p>
            <a:pPr marL="285750" indent="-285750" algn="just">
              <a:buFont typeface="Arial" charset="0"/>
              <a:buChar char="•"/>
            </a:pPr>
            <a:r>
              <a:rPr lang="en-US" dirty="0"/>
              <a:t>Rank – 860 ,IOU=0.35</a:t>
            </a:r>
          </a:p>
        </p:txBody>
      </p:sp>
      <p:pic>
        <p:nvPicPr>
          <p:cNvPr id="2" name="Picture 1">
            <a:extLst>
              <a:ext uri="{FF2B5EF4-FFF2-40B4-BE49-F238E27FC236}">
                <a16:creationId xmlns="" xmlns:a16="http://schemas.microsoft.com/office/drawing/2014/main" id="{6E6D62FB-337F-4ABA-B7A8-3AA8D7A3F458}"/>
              </a:ext>
            </a:extLst>
          </p:cNvPr>
          <p:cNvPicPr>
            <a:picLocks noChangeAspect="1"/>
          </p:cNvPicPr>
          <p:nvPr/>
        </p:nvPicPr>
        <p:blipFill>
          <a:blip r:embed="rId2"/>
          <a:stretch>
            <a:fillRect/>
          </a:stretch>
        </p:blipFill>
        <p:spPr>
          <a:xfrm>
            <a:off x="211850" y="3429000"/>
            <a:ext cx="2550021" cy="2216426"/>
          </a:xfrm>
          <a:prstGeom prst="rect">
            <a:avLst/>
          </a:prstGeom>
        </p:spPr>
      </p:pic>
      <p:pic>
        <p:nvPicPr>
          <p:cNvPr id="49" name="Picture 48">
            <a:extLst>
              <a:ext uri="{FF2B5EF4-FFF2-40B4-BE49-F238E27FC236}">
                <a16:creationId xmlns="" xmlns:a16="http://schemas.microsoft.com/office/drawing/2014/main" id="{2418D781-0C40-4FA1-AF3E-84802B5D6FAB}"/>
              </a:ext>
            </a:extLst>
          </p:cNvPr>
          <p:cNvPicPr>
            <a:picLocks noChangeAspect="1"/>
          </p:cNvPicPr>
          <p:nvPr/>
        </p:nvPicPr>
        <p:blipFill>
          <a:blip r:embed="rId3"/>
          <a:stretch>
            <a:fillRect/>
          </a:stretch>
        </p:blipFill>
        <p:spPr>
          <a:xfrm>
            <a:off x="3059686" y="2895183"/>
            <a:ext cx="3036314" cy="3064891"/>
          </a:xfrm>
          <a:prstGeom prst="rect">
            <a:avLst/>
          </a:prstGeom>
        </p:spPr>
      </p:pic>
      <p:pic>
        <p:nvPicPr>
          <p:cNvPr id="50" name="Picture 49">
            <a:extLst>
              <a:ext uri="{FF2B5EF4-FFF2-40B4-BE49-F238E27FC236}">
                <a16:creationId xmlns="" xmlns:a16="http://schemas.microsoft.com/office/drawing/2014/main" id="{FE6A1AE2-4FEB-495B-8D7F-2C536772D38E}"/>
              </a:ext>
            </a:extLst>
          </p:cNvPr>
          <p:cNvPicPr>
            <a:picLocks noChangeAspect="1"/>
          </p:cNvPicPr>
          <p:nvPr/>
        </p:nvPicPr>
        <p:blipFill>
          <a:blip r:embed="rId4"/>
          <a:stretch>
            <a:fillRect/>
          </a:stretch>
        </p:blipFill>
        <p:spPr>
          <a:xfrm>
            <a:off x="6375415" y="3527628"/>
            <a:ext cx="2531299" cy="2117798"/>
          </a:xfrm>
          <a:prstGeom prst="rect">
            <a:avLst/>
          </a:prstGeom>
        </p:spPr>
      </p:pic>
      <p:pic>
        <p:nvPicPr>
          <p:cNvPr id="3" name="Picture 2">
            <a:extLst>
              <a:ext uri="{FF2B5EF4-FFF2-40B4-BE49-F238E27FC236}">
                <a16:creationId xmlns="" xmlns:a16="http://schemas.microsoft.com/office/drawing/2014/main" id="{D2A6C778-C7A3-489F-973F-A15200F48470}"/>
              </a:ext>
            </a:extLst>
          </p:cNvPr>
          <p:cNvPicPr>
            <a:picLocks noChangeAspect="1"/>
          </p:cNvPicPr>
          <p:nvPr/>
        </p:nvPicPr>
        <p:blipFill>
          <a:blip r:embed="rId5"/>
          <a:stretch>
            <a:fillRect/>
          </a:stretch>
        </p:blipFill>
        <p:spPr>
          <a:xfrm>
            <a:off x="9275538" y="3527628"/>
            <a:ext cx="2532150" cy="2117798"/>
          </a:xfrm>
          <a:prstGeom prst="rect">
            <a:avLst/>
          </a:prstGeom>
        </p:spPr>
      </p:pic>
    </p:spTree>
    <p:extLst>
      <p:ext uri="{BB962C8B-B14F-4D97-AF65-F5344CB8AC3E}">
        <p14:creationId xmlns:p14="http://schemas.microsoft.com/office/powerpoint/2010/main" val="117198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Masked Region-CNN Architecture</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9" name="Content Placeholder 5">
            <a:extLst>
              <a:ext uri="{FF2B5EF4-FFF2-40B4-BE49-F238E27FC236}">
                <a16:creationId xmlns="" xmlns:a16="http://schemas.microsoft.com/office/drawing/2014/main" id="{4081CE81-944A-4C2F-AED4-9848A176E68B}"/>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3" name="Picture 2">
            <a:extLst>
              <a:ext uri="{FF2B5EF4-FFF2-40B4-BE49-F238E27FC236}">
                <a16:creationId xmlns="" xmlns:a16="http://schemas.microsoft.com/office/drawing/2014/main" id="{8A99AC26-5E2D-4DD0-9B29-FF1B53E4CF12}"/>
              </a:ext>
            </a:extLst>
          </p:cNvPr>
          <p:cNvPicPr>
            <a:picLocks noChangeAspect="1"/>
          </p:cNvPicPr>
          <p:nvPr/>
        </p:nvPicPr>
        <p:blipFill>
          <a:blip r:embed="rId2"/>
          <a:stretch>
            <a:fillRect/>
          </a:stretch>
        </p:blipFill>
        <p:spPr>
          <a:xfrm>
            <a:off x="2970055" y="875375"/>
            <a:ext cx="5721644" cy="2787793"/>
          </a:xfrm>
          <a:prstGeom prst="rect">
            <a:avLst/>
          </a:prstGeom>
        </p:spPr>
      </p:pic>
      <p:pic>
        <p:nvPicPr>
          <p:cNvPr id="6" name="Picture 5">
            <a:extLst>
              <a:ext uri="{FF2B5EF4-FFF2-40B4-BE49-F238E27FC236}">
                <a16:creationId xmlns="" xmlns:a16="http://schemas.microsoft.com/office/drawing/2014/main" id="{361516F2-BEE4-4FDB-9603-1925773E4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52" y="3794076"/>
            <a:ext cx="4570443" cy="2728879"/>
          </a:xfrm>
          <a:prstGeom prst="rect">
            <a:avLst/>
          </a:prstGeom>
          <a:effectLst>
            <a:softEdge rad="266700"/>
          </a:effectLst>
        </p:spPr>
      </p:pic>
      <p:sp>
        <p:nvSpPr>
          <p:cNvPr id="7" name="TextBox 6">
            <a:extLst>
              <a:ext uri="{FF2B5EF4-FFF2-40B4-BE49-F238E27FC236}">
                <a16:creationId xmlns="" xmlns:a16="http://schemas.microsoft.com/office/drawing/2014/main" id="{58C8B753-1D0D-4BF4-A025-6895D0E2B88D}"/>
              </a:ext>
            </a:extLst>
          </p:cNvPr>
          <p:cNvSpPr txBox="1"/>
          <p:nvPr/>
        </p:nvSpPr>
        <p:spPr>
          <a:xfrm>
            <a:off x="5002695" y="4757530"/>
            <a:ext cx="6674514" cy="923330"/>
          </a:xfrm>
          <a:prstGeom prst="rect">
            <a:avLst/>
          </a:prstGeom>
          <a:noFill/>
        </p:spPr>
        <p:txBody>
          <a:bodyPr wrap="square" rtlCol="0">
            <a:spAutoFit/>
          </a:bodyPr>
          <a:lstStyle/>
          <a:p>
            <a:r>
              <a:rPr lang="en-US" dirty="0">
                <a:solidFill>
                  <a:srgbClr val="651B3E"/>
                </a:solidFill>
              </a:rPr>
              <a:t>Final Result contains a bounding box obtained from</a:t>
            </a:r>
          </a:p>
          <a:p>
            <a:r>
              <a:rPr lang="en-US" dirty="0">
                <a:solidFill>
                  <a:srgbClr val="651B3E"/>
                </a:solidFill>
              </a:rPr>
              <a:t>Object detection and and a colored mask from </a:t>
            </a:r>
          </a:p>
          <a:p>
            <a:r>
              <a:rPr lang="en-US" dirty="0">
                <a:solidFill>
                  <a:srgbClr val="651B3E"/>
                </a:solidFill>
              </a:rPr>
              <a:t>Semantic Segmentation</a:t>
            </a:r>
          </a:p>
        </p:txBody>
      </p:sp>
    </p:spTree>
    <p:extLst>
      <p:ext uri="{BB962C8B-B14F-4D97-AF65-F5344CB8AC3E}">
        <p14:creationId xmlns:p14="http://schemas.microsoft.com/office/powerpoint/2010/main" val="108039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Masked RCNN Implementation &amp; Results</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2" name="TextBox 1">
            <a:extLst>
              <a:ext uri="{FF2B5EF4-FFF2-40B4-BE49-F238E27FC236}">
                <a16:creationId xmlns="" xmlns:a16="http://schemas.microsoft.com/office/drawing/2014/main" id="{7038E244-B424-4C5A-80A3-9D3DEACD198A}"/>
              </a:ext>
            </a:extLst>
          </p:cNvPr>
          <p:cNvSpPr txBox="1"/>
          <p:nvPr/>
        </p:nvSpPr>
        <p:spPr>
          <a:xfrm>
            <a:off x="142005" y="1712879"/>
            <a:ext cx="5793856" cy="5047536"/>
          </a:xfrm>
          <a:prstGeom prst="rect">
            <a:avLst/>
          </a:prstGeom>
          <a:noFill/>
        </p:spPr>
        <p:txBody>
          <a:bodyPr wrap="square" rtlCol="0">
            <a:spAutoFit/>
          </a:bodyPr>
          <a:lstStyle/>
          <a:p>
            <a:r>
              <a:rPr lang="en-IN" sz="1400" b="1" dirty="0"/>
              <a:t>LEARNING_RATE </a:t>
            </a:r>
            <a:r>
              <a:rPr lang="en-IN" sz="1400" dirty="0"/>
              <a:t>= 1e-5</a:t>
            </a:r>
          </a:p>
          <a:p>
            <a:endParaRPr lang="en-IN" sz="1400" dirty="0"/>
          </a:p>
          <a:p>
            <a:r>
              <a:rPr lang="en-IN" sz="1400" b="1" dirty="0"/>
              <a:t>BACKBONE</a:t>
            </a:r>
            <a:r>
              <a:rPr lang="en-IN" sz="1400" dirty="0"/>
              <a:t> = "resnet101"</a:t>
            </a:r>
          </a:p>
          <a:p>
            <a:endParaRPr lang="en-IN" sz="1400" dirty="0"/>
          </a:p>
          <a:p>
            <a:r>
              <a:rPr lang="en-IN" sz="1400" b="1" dirty="0"/>
              <a:t>MINI_MASK_SHAPE </a:t>
            </a:r>
            <a:r>
              <a:rPr lang="en-IN" sz="1400" dirty="0"/>
              <a:t>= (56, 56)</a:t>
            </a:r>
          </a:p>
          <a:p>
            <a:r>
              <a:rPr lang="en-IN" sz="1400" dirty="0"/>
              <a:t>    </a:t>
            </a:r>
          </a:p>
          <a:p>
            <a:r>
              <a:rPr lang="en-IN" sz="1400" b="1" dirty="0"/>
              <a:t>STEPS_PER_EPOCH </a:t>
            </a:r>
            <a:r>
              <a:rPr lang="en-IN" sz="1400" dirty="0"/>
              <a:t>= 300</a:t>
            </a:r>
          </a:p>
          <a:p>
            <a:r>
              <a:rPr lang="en-IN" sz="1400" b="1" dirty="0"/>
              <a:t>VALIDATION_STEPS </a:t>
            </a:r>
            <a:r>
              <a:rPr lang="en-IN" sz="1400" dirty="0"/>
              <a:t>= 70</a:t>
            </a:r>
          </a:p>
          <a:p>
            <a:endParaRPr lang="en-IN" sz="1400" dirty="0"/>
          </a:p>
          <a:p>
            <a:r>
              <a:rPr lang="en-IN" sz="1400" b="1" dirty="0"/>
              <a:t>NUM_CLASSES </a:t>
            </a:r>
            <a:r>
              <a:rPr lang="en-IN" sz="1400" dirty="0"/>
              <a:t>= 1 + 1  # background + </a:t>
            </a:r>
            <a:r>
              <a:rPr lang="en-IN" sz="1400" dirty="0" err="1"/>
              <a:t>nucleis</a:t>
            </a:r>
            <a:endParaRPr lang="en-IN" sz="1400" dirty="0"/>
          </a:p>
          <a:p>
            <a:r>
              <a:rPr lang="en-IN" sz="1400" b="1" dirty="0"/>
              <a:t>IMAGE_MIN_DIM </a:t>
            </a:r>
            <a:r>
              <a:rPr lang="en-IN" sz="1400" dirty="0"/>
              <a:t>= 512</a:t>
            </a:r>
          </a:p>
          <a:p>
            <a:r>
              <a:rPr lang="en-IN" sz="1400" b="1" dirty="0"/>
              <a:t>IMAGE_MAX_DIM</a:t>
            </a:r>
            <a:r>
              <a:rPr lang="en-IN" sz="1400" dirty="0"/>
              <a:t> = 512</a:t>
            </a:r>
          </a:p>
          <a:p>
            <a:r>
              <a:rPr lang="en-IN" sz="1400" b="1" dirty="0"/>
              <a:t>IMAGE_PADDING </a:t>
            </a:r>
            <a:r>
              <a:rPr lang="en-IN" sz="1400" dirty="0"/>
              <a:t>= True</a:t>
            </a:r>
          </a:p>
          <a:p>
            <a:endParaRPr lang="en-IN" sz="1400" dirty="0"/>
          </a:p>
          <a:p>
            <a:r>
              <a:rPr lang="en-IN" sz="1400" b="1" dirty="0"/>
              <a:t>RPN_ANCHOR_SCALES </a:t>
            </a:r>
            <a:r>
              <a:rPr lang="en-IN" sz="1400" dirty="0"/>
              <a:t>= (8, 16, 32, 64, 128) </a:t>
            </a:r>
          </a:p>
          <a:p>
            <a:r>
              <a:rPr lang="en-IN" sz="1400" b="1" dirty="0"/>
              <a:t>BACKBONE_STRIDES </a:t>
            </a:r>
            <a:r>
              <a:rPr lang="en-IN" sz="1400" dirty="0"/>
              <a:t>= [4, 8, 16, 32, 64]</a:t>
            </a:r>
          </a:p>
          <a:p>
            <a:endParaRPr lang="en-IN" sz="1400" dirty="0"/>
          </a:p>
          <a:p>
            <a:r>
              <a:rPr lang="en-IN" sz="1400" dirty="0"/>
              <a:t># How many anchors per image to use for RPN training</a:t>
            </a:r>
          </a:p>
          <a:p>
            <a:r>
              <a:rPr lang="en-IN" sz="1400" b="1" dirty="0"/>
              <a:t>RPN_TRAIN_ANCHORS_PER_IMAGE </a:t>
            </a:r>
            <a:r>
              <a:rPr lang="en-IN" sz="1400" dirty="0"/>
              <a:t>= 320</a:t>
            </a:r>
          </a:p>
          <a:p>
            <a:r>
              <a:rPr lang="en-IN" sz="1400" dirty="0"/>
              <a:t>    </a:t>
            </a:r>
          </a:p>
          <a:p>
            <a:r>
              <a:rPr lang="en-IN" sz="1400" b="1" dirty="0"/>
              <a:t>MEAN_PIXEL </a:t>
            </a:r>
            <a:r>
              <a:rPr lang="en-IN" sz="1400" dirty="0"/>
              <a:t>= </a:t>
            </a:r>
            <a:r>
              <a:rPr lang="en-IN" sz="1400" dirty="0" err="1"/>
              <a:t>np.array</a:t>
            </a:r>
            <a:r>
              <a:rPr lang="en-IN" sz="1400" dirty="0"/>
              <a:t>([0.,0.,0.])</a:t>
            </a:r>
          </a:p>
          <a:p>
            <a:r>
              <a:rPr lang="en-IN" sz="1400" dirty="0"/>
              <a:t># Weight decay regularization</a:t>
            </a:r>
          </a:p>
          <a:p>
            <a:r>
              <a:rPr lang="en-IN" sz="1400" b="1" dirty="0"/>
              <a:t>WEIGHT_DECAY </a:t>
            </a:r>
            <a:r>
              <a:rPr lang="en-IN" sz="1400" dirty="0"/>
              <a:t>= 0.0002</a:t>
            </a:r>
          </a:p>
        </p:txBody>
      </p:sp>
      <p:sp>
        <p:nvSpPr>
          <p:cNvPr id="3" name="TextBox 2">
            <a:extLst>
              <a:ext uri="{FF2B5EF4-FFF2-40B4-BE49-F238E27FC236}">
                <a16:creationId xmlns="" xmlns:a16="http://schemas.microsoft.com/office/drawing/2014/main" id="{443CCF7E-0B94-4278-B78F-CBEBA0026E2A}"/>
              </a:ext>
            </a:extLst>
          </p:cNvPr>
          <p:cNvSpPr txBox="1"/>
          <p:nvPr/>
        </p:nvSpPr>
        <p:spPr>
          <a:xfrm>
            <a:off x="5793856" y="1646073"/>
            <a:ext cx="6161547" cy="5016758"/>
          </a:xfrm>
          <a:prstGeom prst="rect">
            <a:avLst/>
          </a:prstGeom>
          <a:noFill/>
        </p:spPr>
        <p:txBody>
          <a:bodyPr wrap="square" rtlCol="0">
            <a:spAutoFit/>
          </a:bodyPr>
          <a:lstStyle/>
          <a:p>
            <a:r>
              <a:rPr lang="en-IN" sz="1600" dirty="0"/>
              <a:t> # </a:t>
            </a:r>
            <a:r>
              <a:rPr lang="en-IN" sz="1400" dirty="0"/>
              <a:t>ROIs kept after non-maximum </a:t>
            </a:r>
            <a:r>
              <a:rPr lang="en-IN" sz="1400" dirty="0" err="1"/>
              <a:t>supression</a:t>
            </a:r>
            <a:r>
              <a:rPr lang="en-IN" sz="1400" dirty="0"/>
              <a:t> (training and inference)</a:t>
            </a:r>
          </a:p>
          <a:p>
            <a:endParaRPr lang="en-IN" sz="1600" dirty="0"/>
          </a:p>
          <a:p>
            <a:r>
              <a:rPr lang="en-IN" sz="1400" b="1" dirty="0"/>
              <a:t>POST_NMS_ROIS_TRAINING</a:t>
            </a:r>
            <a:r>
              <a:rPr lang="en-IN" sz="1600" b="1" dirty="0"/>
              <a:t> </a:t>
            </a:r>
            <a:r>
              <a:rPr lang="en-IN" sz="1600" dirty="0"/>
              <a:t>= 2000</a:t>
            </a:r>
          </a:p>
          <a:p>
            <a:r>
              <a:rPr lang="en-IN" sz="1400" b="1" dirty="0"/>
              <a:t>POST_NMS_ROIS_INFERENCE </a:t>
            </a:r>
            <a:r>
              <a:rPr lang="en-IN" sz="1600" dirty="0"/>
              <a:t>= 2000</a:t>
            </a:r>
          </a:p>
          <a:p>
            <a:endParaRPr lang="en-IN" sz="1600" dirty="0"/>
          </a:p>
          <a:p>
            <a:r>
              <a:rPr lang="en-IN" sz="1400" b="1" dirty="0"/>
              <a:t>POOL_SIZE </a:t>
            </a:r>
            <a:r>
              <a:rPr lang="en-IN" sz="1600" dirty="0"/>
              <a:t>= 7</a:t>
            </a:r>
          </a:p>
          <a:p>
            <a:r>
              <a:rPr lang="en-IN" sz="1400" b="1" dirty="0"/>
              <a:t>MASK_POOL_SIZE</a:t>
            </a:r>
            <a:r>
              <a:rPr lang="en-IN" sz="1600" b="1" dirty="0"/>
              <a:t> </a:t>
            </a:r>
            <a:r>
              <a:rPr lang="en-IN" sz="1600" dirty="0"/>
              <a:t>= 14</a:t>
            </a:r>
          </a:p>
          <a:p>
            <a:r>
              <a:rPr lang="en-IN" sz="1400" b="1" dirty="0"/>
              <a:t>MASK_SHAPE </a:t>
            </a:r>
            <a:r>
              <a:rPr lang="en-IN" sz="1600" dirty="0"/>
              <a:t>= [28, 28]</a:t>
            </a:r>
          </a:p>
          <a:p>
            <a:endParaRPr lang="en-IN" sz="1600" dirty="0"/>
          </a:p>
          <a:p>
            <a:r>
              <a:rPr lang="en-IN" sz="1400" b="1" dirty="0"/>
              <a:t>TRAIN_ROIS_PER_IMAGE </a:t>
            </a:r>
            <a:r>
              <a:rPr lang="en-IN" sz="1600" dirty="0"/>
              <a:t>= 512</a:t>
            </a:r>
          </a:p>
          <a:p>
            <a:r>
              <a:rPr lang="en-IN" sz="1400" b="1" dirty="0"/>
              <a:t>RPN_NMS_THRESHOLD </a:t>
            </a:r>
            <a:r>
              <a:rPr lang="en-IN" sz="1600" dirty="0"/>
              <a:t>= 0.7</a:t>
            </a:r>
          </a:p>
          <a:p>
            <a:r>
              <a:rPr lang="en-IN" sz="1400" b="1" dirty="0"/>
              <a:t>MAX_GT_INSTANCES </a:t>
            </a:r>
            <a:r>
              <a:rPr lang="en-IN" sz="1600" dirty="0"/>
              <a:t>= 256</a:t>
            </a:r>
          </a:p>
          <a:p>
            <a:r>
              <a:rPr lang="en-IN" sz="1400" b="1" dirty="0"/>
              <a:t>DETECTION_MAX_INSTANCES </a:t>
            </a:r>
            <a:r>
              <a:rPr lang="en-IN" sz="1600" dirty="0"/>
              <a:t>= 500 </a:t>
            </a:r>
          </a:p>
          <a:p>
            <a:endParaRPr lang="en-IN" sz="1600" dirty="0"/>
          </a:p>
          <a:p>
            <a:r>
              <a:rPr lang="en-IN" sz="1600" dirty="0"/>
              <a:t># </a:t>
            </a:r>
            <a:r>
              <a:rPr lang="en-IN" sz="1400" dirty="0"/>
              <a:t>Minimum probability value to accept a detected instance</a:t>
            </a:r>
          </a:p>
          <a:p>
            <a:r>
              <a:rPr lang="en-IN" sz="1600" dirty="0"/>
              <a:t># ROIs below this threshold are skipped</a:t>
            </a:r>
          </a:p>
          <a:p>
            <a:r>
              <a:rPr lang="en-IN" sz="1400" b="1" dirty="0"/>
              <a:t>DETECTION_MIN_CONFIDENCE </a:t>
            </a:r>
            <a:r>
              <a:rPr lang="en-IN" sz="1600" dirty="0"/>
              <a:t>= 0.6</a:t>
            </a:r>
          </a:p>
          <a:p>
            <a:r>
              <a:rPr lang="en-IN" sz="1600" dirty="0"/>
              <a:t># Non-maximum suppression threshold for detection</a:t>
            </a:r>
          </a:p>
          <a:p>
            <a:r>
              <a:rPr lang="en-IN" sz="1400" b="1" dirty="0"/>
              <a:t>DETECTION_NMS_THRESHOLD </a:t>
            </a:r>
            <a:r>
              <a:rPr lang="en-IN" sz="1600" dirty="0"/>
              <a:t>= 0.3</a:t>
            </a:r>
          </a:p>
          <a:p>
            <a:r>
              <a:rPr lang="en-IN" sz="1600" dirty="0"/>
              <a:t>    </a:t>
            </a:r>
          </a:p>
        </p:txBody>
      </p:sp>
      <p:sp>
        <p:nvSpPr>
          <p:cNvPr id="5" name="TextBox 4">
            <a:extLst>
              <a:ext uri="{FF2B5EF4-FFF2-40B4-BE49-F238E27FC236}">
                <a16:creationId xmlns="" xmlns:a16="http://schemas.microsoft.com/office/drawing/2014/main" id="{B7121C4D-08A9-4234-ABB3-485DC31D8C04}"/>
              </a:ext>
            </a:extLst>
          </p:cNvPr>
          <p:cNvSpPr txBox="1"/>
          <p:nvPr/>
        </p:nvSpPr>
        <p:spPr>
          <a:xfrm>
            <a:off x="142005" y="1030802"/>
            <a:ext cx="10855857" cy="369332"/>
          </a:xfrm>
          <a:prstGeom prst="rect">
            <a:avLst/>
          </a:prstGeom>
          <a:noFill/>
        </p:spPr>
        <p:txBody>
          <a:bodyPr wrap="none" rtlCol="0">
            <a:spAutoFit/>
          </a:bodyPr>
          <a:lstStyle/>
          <a:p>
            <a:r>
              <a:rPr lang="en-IN" b="1" dirty="0">
                <a:solidFill>
                  <a:schemeClr val="accent6">
                    <a:lumMod val="50000"/>
                  </a:schemeClr>
                </a:solidFill>
              </a:rPr>
              <a:t>We trained a Mask RCNN with COCO initialised weights and with the following configuration file.</a:t>
            </a:r>
          </a:p>
        </p:txBody>
      </p:sp>
    </p:spTree>
    <p:extLst>
      <p:ext uri="{BB962C8B-B14F-4D97-AF65-F5344CB8AC3E}">
        <p14:creationId xmlns:p14="http://schemas.microsoft.com/office/powerpoint/2010/main" val="321585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Masked RCNN Implementation &amp; Results</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pic>
        <p:nvPicPr>
          <p:cNvPr id="6" name="Picture 5">
            <a:extLst>
              <a:ext uri="{FF2B5EF4-FFF2-40B4-BE49-F238E27FC236}">
                <a16:creationId xmlns="" xmlns:a16="http://schemas.microsoft.com/office/drawing/2014/main" id="{8089E3BE-627F-443E-A38D-06CAE4EC529E}"/>
              </a:ext>
            </a:extLst>
          </p:cNvPr>
          <p:cNvPicPr>
            <a:picLocks noChangeAspect="1"/>
          </p:cNvPicPr>
          <p:nvPr/>
        </p:nvPicPr>
        <p:blipFill>
          <a:blip r:embed="rId2"/>
          <a:stretch>
            <a:fillRect/>
          </a:stretch>
        </p:blipFill>
        <p:spPr>
          <a:xfrm>
            <a:off x="736813" y="2721455"/>
            <a:ext cx="895684" cy="1798394"/>
          </a:xfrm>
          <a:prstGeom prst="rect">
            <a:avLst/>
          </a:prstGeom>
        </p:spPr>
      </p:pic>
      <p:pic>
        <p:nvPicPr>
          <p:cNvPr id="7" name="Picture 6">
            <a:extLst>
              <a:ext uri="{FF2B5EF4-FFF2-40B4-BE49-F238E27FC236}">
                <a16:creationId xmlns="" xmlns:a16="http://schemas.microsoft.com/office/drawing/2014/main" id="{DD06F544-9ACF-4C4D-9593-9AC2C322BD49}"/>
              </a:ext>
            </a:extLst>
          </p:cNvPr>
          <p:cNvPicPr>
            <a:picLocks noChangeAspect="1"/>
          </p:cNvPicPr>
          <p:nvPr/>
        </p:nvPicPr>
        <p:blipFill>
          <a:blip r:embed="rId3"/>
          <a:stretch>
            <a:fillRect/>
          </a:stretch>
        </p:blipFill>
        <p:spPr>
          <a:xfrm>
            <a:off x="2155507" y="2721455"/>
            <a:ext cx="895684" cy="1798394"/>
          </a:xfrm>
          <a:prstGeom prst="rect">
            <a:avLst/>
          </a:prstGeom>
        </p:spPr>
      </p:pic>
      <p:pic>
        <p:nvPicPr>
          <p:cNvPr id="8" name="Picture 7">
            <a:extLst>
              <a:ext uri="{FF2B5EF4-FFF2-40B4-BE49-F238E27FC236}">
                <a16:creationId xmlns="" xmlns:a16="http://schemas.microsoft.com/office/drawing/2014/main" id="{1E61C370-FBE5-4372-8651-52AFACEBDA7B}"/>
              </a:ext>
            </a:extLst>
          </p:cNvPr>
          <p:cNvPicPr>
            <a:picLocks noChangeAspect="1"/>
          </p:cNvPicPr>
          <p:nvPr/>
        </p:nvPicPr>
        <p:blipFill>
          <a:blip r:embed="rId4"/>
          <a:stretch>
            <a:fillRect/>
          </a:stretch>
        </p:blipFill>
        <p:spPr>
          <a:xfrm>
            <a:off x="3574200" y="2723028"/>
            <a:ext cx="895685" cy="1798394"/>
          </a:xfrm>
          <a:prstGeom prst="rect">
            <a:avLst/>
          </a:prstGeom>
        </p:spPr>
      </p:pic>
      <p:pic>
        <p:nvPicPr>
          <p:cNvPr id="9" name="Picture 8">
            <a:extLst>
              <a:ext uri="{FF2B5EF4-FFF2-40B4-BE49-F238E27FC236}">
                <a16:creationId xmlns="" xmlns:a16="http://schemas.microsoft.com/office/drawing/2014/main" id="{4C3DFFB0-7064-4DC9-8E9D-3991C75A85EA}"/>
              </a:ext>
            </a:extLst>
          </p:cNvPr>
          <p:cNvPicPr>
            <a:picLocks noChangeAspect="1"/>
          </p:cNvPicPr>
          <p:nvPr/>
        </p:nvPicPr>
        <p:blipFill>
          <a:blip r:embed="rId5"/>
          <a:stretch>
            <a:fillRect/>
          </a:stretch>
        </p:blipFill>
        <p:spPr>
          <a:xfrm>
            <a:off x="4811700" y="2920238"/>
            <a:ext cx="2398493" cy="1194562"/>
          </a:xfrm>
          <a:prstGeom prst="rect">
            <a:avLst/>
          </a:prstGeom>
        </p:spPr>
      </p:pic>
      <p:pic>
        <p:nvPicPr>
          <p:cNvPr id="10" name="Picture 9">
            <a:extLst>
              <a:ext uri="{FF2B5EF4-FFF2-40B4-BE49-F238E27FC236}">
                <a16:creationId xmlns="" xmlns:a16="http://schemas.microsoft.com/office/drawing/2014/main" id="{AE43A09A-ED76-4576-A3A0-7233B06B49DE}"/>
              </a:ext>
            </a:extLst>
          </p:cNvPr>
          <p:cNvPicPr>
            <a:picLocks noChangeAspect="1"/>
          </p:cNvPicPr>
          <p:nvPr/>
        </p:nvPicPr>
        <p:blipFill rotWithShape="1">
          <a:blip r:embed="rId6"/>
          <a:srcRect l="1" r="1449"/>
          <a:stretch/>
        </p:blipFill>
        <p:spPr>
          <a:xfrm>
            <a:off x="8189255" y="1036793"/>
            <a:ext cx="2703168" cy="5464417"/>
          </a:xfrm>
          <a:prstGeom prst="rect">
            <a:avLst/>
          </a:prstGeom>
        </p:spPr>
      </p:pic>
      <p:sp>
        <p:nvSpPr>
          <p:cNvPr id="11" name="TextBox 10">
            <a:extLst>
              <a:ext uri="{FF2B5EF4-FFF2-40B4-BE49-F238E27FC236}">
                <a16:creationId xmlns="" xmlns:a16="http://schemas.microsoft.com/office/drawing/2014/main" id="{D88346B0-29D4-4A98-8211-B4CA547B8BD9}"/>
              </a:ext>
            </a:extLst>
          </p:cNvPr>
          <p:cNvSpPr txBox="1"/>
          <p:nvPr/>
        </p:nvSpPr>
        <p:spPr>
          <a:xfrm>
            <a:off x="440701" y="2393800"/>
            <a:ext cx="1487908" cy="307777"/>
          </a:xfrm>
          <a:prstGeom prst="rect">
            <a:avLst/>
          </a:prstGeom>
          <a:noFill/>
        </p:spPr>
        <p:txBody>
          <a:bodyPr wrap="none" rtlCol="0">
            <a:spAutoFit/>
          </a:bodyPr>
          <a:lstStyle/>
          <a:p>
            <a:r>
              <a:rPr lang="en-IN" sz="1400" b="1" dirty="0">
                <a:solidFill>
                  <a:schemeClr val="accent6">
                    <a:lumMod val="50000"/>
                  </a:schemeClr>
                </a:solidFill>
              </a:rPr>
              <a:t>Original Image</a:t>
            </a:r>
          </a:p>
        </p:txBody>
      </p:sp>
      <p:sp>
        <p:nvSpPr>
          <p:cNvPr id="13" name="TextBox 12">
            <a:extLst>
              <a:ext uri="{FF2B5EF4-FFF2-40B4-BE49-F238E27FC236}">
                <a16:creationId xmlns="" xmlns:a16="http://schemas.microsoft.com/office/drawing/2014/main" id="{F15A3FEA-BAAE-4785-8314-9E74C6B4A6CD}"/>
              </a:ext>
            </a:extLst>
          </p:cNvPr>
          <p:cNvSpPr txBox="1"/>
          <p:nvPr/>
        </p:nvSpPr>
        <p:spPr>
          <a:xfrm>
            <a:off x="2248925" y="2402209"/>
            <a:ext cx="708848" cy="307777"/>
          </a:xfrm>
          <a:prstGeom prst="rect">
            <a:avLst/>
          </a:prstGeom>
          <a:noFill/>
        </p:spPr>
        <p:txBody>
          <a:bodyPr wrap="none" rtlCol="0">
            <a:spAutoFit/>
          </a:bodyPr>
          <a:lstStyle/>
          <a:p>
            <a:r>
              <a:rPr lang="en-IN" sz="1400" b="1" dirty="0">
                <a:solidFill>
                  <a:schemeClr val="accent6">
                    <a:lumMod val="50000"/>
                  </a:schemeClr>
                </a:solidFill>
              </a:rPr>
              <a:t>Flip LR</a:t>
            </a:r>
          </a:p>
        </p:txBody>
      </p:sp>
      <p:sp>
        <p:nvSpPr>
          <p:cNvPr id="14" name="TextBox 13">
            <a:extLst>
              <a:ext uri="{FF2B5EF4-FFF2-40B4-BE49-F238E27FC236}">
                <a16:creationId xmlns="" xmlns:a16="http://schemas.microsoft.com/office/drawing/2014/main" id="{D6A98DDE-D331-4A88-A365-1340C0DAC079}"/>
              </a:ext>
            </a:extLst>
          </p:cNvPr>
          <p:cNvSpPr txBox="1"/>
          <p:nvPr/>
        </p:nvSpPr>
        <p:spPr>
          <a:xfrm>
            <a:off x="3675012" y="2393799"/>
            <a:ext cx="766557" cy="307777"/>
          </a:xfrm>
          <a:prstGeom prst="rect">
            <a:avLst/>
          </a:prstGeom>
          <a:noFill/>
        </p:spPr>
        <p:txBody>
          <a:bodyPr wrap="none" rtlCol="0">
            <a:spAutoFit/>
          </a:bodyPr>
          <a:lstStyle/>
          <a:p>
            <a:r>
              <a:rPr lang="en-IN" sz="1400" b="1" dirty="0">
                <a:solidFill>
                  <a:schemeClr val="accent6">
                    <a:lumMod val="50000"/>
                  </a:schemeClr>
                </a:solidFill>
              </a:rPr>
              <a:t>Flip UD</a:t>
            </a:r>
          </a:p>
        </p:txBody>
      </p:sp>
      <p:sp>
        <p:nvSpPr>
          <p:cNvPr id="15" name="TextBox 14">
            <a:extLst>
              <a:ext uri="{FF2B5EF4-FFF2-40B4-BE49-F238E27FC236}">
                <a16:creationId xmlns="" xmlns:a16="http://schemas.microsoft.com/office/drawing/2014/main" id="{03C8F42D-F329-4061-B3BC-0AF3B2EDA4C0}"/>
              </a:ext>
            </a:extLst>
          </p:cNvPr>
          <p:cNvSpPr txBox="1"/>
          <p:nvPr/>
        </p:nvSpPr>
        <p:spPr>
          <a:xfrm>
            <a:off x="5251057" y="2413678"/>
            <a:ext cx="1689886" cy="307777"/>
          </a:xfrm>
          <a:prstGeom prst="rect">
            <a:avLst/>
          </a:prstGeom>
          <a:noFill/>
        </p:spPr>
        <p:txBody>
          <a:bodyPr wrap="none" rtlCol="0">
            <a:spAutoFit/>
          </a:bodyPr>
          <a:lstStyle/>
          <a:p>
            <a:r>
              <a:rPr lang="en-IN" sz="1400" b="1" dirty="0">
                <a:solidFill>
                  <a:schemeClr val="accent6">
                    <a:lumMod val="50000"/>
                  </a:schemeClr>
                </a:solidFill>
              </a:rPr>
              <a:t>Rotate 90 degree</a:t>
            </a:r>
          </a:p>
        </p:txBody>
      </p:sp>
    </p:spTree>
    <p:extLst>
      <p:ext uri="{BB962C8B-B14F-4D97-AF65-F5344CB8AC3E}">
        <p14:creationId xmlns:p14="http://schemas.microsoft.com/office/powerpoint/2010/main" val="99865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p:txBody>
          <a:bodyPr/>
          <a:lstStyle/>
          <a:p>
            <a:r>
              <a:rPr lang="en-IN" sz="3200" dirty="0"/>
              <a:t>Agenda</a:t>
            </a:r>
          </a:p>
        </p:txBody>
      </p:sp>
      <p:sp>
        <p:nvSpPr>
          <p:cNvPr id="7" name="TextBox 6">
            <a:extLst>
              <a:ext uri="{FF2B5EF4-FFF2-40B4-BE49-F238E27FC236}">
                <a16:creationId xmlns="" xmlns:a16="http://schemas.microsoft.com/office/drawing/2014/main" id="{8FF21550-49F2-469B-B612-CA8D3D128B96}"/>
              </a:ext>
            </a:extLst>
          </p:cNvPr>
          <p:cNvSpPr txBox="1"/>
          <p:nvPr/>
        </p:nvSpPr>
        <p:spPr>
          <a:xfrm>
            <a:off x="268085" y="1647766"/>
            <a:ext cx="11013990" cy="4524315"/>
          </a:xfrm>
          <a:prstGeom prst="rect">
            <a:avLst/>
          </a:prstGeom>
          <a:noFill/>
        </p:spPr>
        <p:txBody>
          <a:bodyPr wrap="square" rtlCol="0">
            <a:spAutoFit/>
          </a:bodyPr>
          <a:lstStyle/>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a:solidFill>
                  <a:srgbClr val="B31166">
                    <a:lumMod val="50000"/>
                  </a:srgbClr>
                </a:solidFill>
                <a:latin typeface="Century Gothic"/>
              </a:rPr>
              <a:t>Objective &amp; Motivation</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noProof="0" dirty="0">
                <a:solidFill>
                  <a:srgbClr val="B31166">
                    <a:lumMod val="50000"/>
                  </a:srgbClr>
                </a:solidFill>
                <a:latin typeface="Century Gothic"/>
              </a:rPr>
              <a:t>Data description</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a:solidFill>
                  <a:srgbClr val="B31166">
                    <a:lumMod val="50000"/>
                  </a:srgbClr>
                </a:solidFill>
                <a:latin typeface="Century Gothic"/>
              </a:rPr>
              <a:t>Exploratory Data Analysis (Stage1 &amp; Stage2) </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a:solidFill>
                  <a:srgbClr val="B31166">
                    <a:lumMod val="50000"/>
                  </a:srgbClr>
                </a:solidFill>
                <a:latin typeface="Century Gothic"/>
              </a:rPr>
              <a:t>Our Approach (Pre and Post Processing)</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err="1">
                <a:solidFill>
                  <a:srgbClr val="B31166">
                    <a:lumMod val="50000"/>
                  </a:srgbClr>
                </a:solidFill>
                <a:latin typeface="Century Gothic"/>
              </a:rPr>
              <a:t>UNet</a:t>
            </a:r>
            <a:r>
              <a:rPr lang="en-IN" sz="2400" kern="0" dirty="0">
                <a:solidFill>
                  <a:srgbClr val="B31166">
                    <a:lumMod val="50000"/>
                  </a:srgbClr>
                </a:solidFill>
                <a:latin typeface="Century Gothic"/>
              </a:rPr>
              <a:t> Implementation </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a:solidFill>
                  <a:srgbClr val="B31166">
                    <a:lumMod val="50000"/>
                  </a:srgbClr>
                </a:solidFill>
                <a:latin typeface="Century Gothic"/>
              </a:rPr>
              <a:t>Mask RCNN Implementation</a:t>
            </a: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lang="en-IN" sz="2400" kern="0" dirty="0">
                <a:solidFill>
                  <a:srgbClr val="B31166">
                    <a:lumMod val="50000"/>
                  </a:srgbClr>
                </a:solidFill>
                <a:latin typeface="Century Gothic"/>
              </a:rPr>
              <a:t>Top Rankers’ Solution</a:t>
            </a:r>
          </a:p>
          <a:p>
            <a:pPr marL="971550" marR="0" lvl="1" indent="-514350" algn="l" defTabSz="457200" rtl="0" eaLnBrk="1" fontAlgn="auto" latinLnBrk="0" hangingPunct="1">
              <a:lnSpc>
                <a:spcPct val="150000"/>
              </a:lnSpc>
              <a:spcBef>
                <a:spcPts val="0"/>
              </a:spcBef>
              <a:spcAft>
                <a:spcPts val="0"/>
              </a:spcAft>
              <a:buClrTx/>
              <a:buSzTx/>
              <a:buFont typeface="+mj-lt"/>
              <a:buAutoNum type="arabicPeriod"/>
              <a:tabLst/>
              <a:defRPr/>
            </a:pPr>
            <a:r>
              <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rPr>
              <a:t>Conclusion</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8" name="Content Placeholder 5">
            <a:extLst>
              <a:ext uri="{FF2B5EF4-FFF2-40B4-BE49-F238E27FC236}">
                <a16:creationId xmlns="" xmlns:a16="http://schemas.microsoft.com/office/drawing/2014/main" id="{95D47FED-B3EF-401C-8DBE-110271089AC4}"/>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96499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Final Results</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graphicFrame>
        <p:nvGraphicFramePr>
          <p:cNvPr id="2" name="Table 1">
            <a:extLst>
              <a:ext uri="{FF2B5EF4-FFF2-40B4-BE49-F238E27FC236}">
                <a16:creationId xmlns="" xmlns:a16="http://schemas.microsoft.com/office/drawing/2014/main" id="{6587D5F5-00DD-4FD9-B046-C1A5AD13A585}"/>
              </a:ext>
            </a:extLst>
          </p:cNvPr>
          <p:cNvGraphicFramePr>
            <a:graphicFrameLocks noGrp="1"/>
          </p:cNvGraphicFramePr>
          <p:nvPr>
            <p:extLst>
              <p:ext uri="{D42A27DB-BD31-4B8C-83A1-F6EECF244321}">
                <p14:modId xmlns:p14="http://schemas.microsoft.com/office/powerpoint/2010/main" val="2319754514"/>
              </p:ext>
            </p:extLst>
          </p:nvPr>
        </p:nvGraphicFramePr>
        <p:xfrm>
          <a:off x="1398588" y="1050697"/>
          <a:ext cx="8761413" cy="3998660"/>
        </p:xfrm>
        <a:graphic>
          <a:graphicData uri="http://schemas.openxmlformats.org/drawingml/2006/table">
            <a:tbl>
              <a:tblPr firstRow="1" bandRow="1">
                <a:tableStyleId>{5C22544A-7EE6-4342-B048-85BDC9FD1C3A}</a:tableStyleId>
              </a:tblPr>
              <a:tblGrid>
                <a:gridCol w="2920471">
                  <a:extLst>
                    <a:ext uri="{9D8B030D-6E8A-4147-A177-3AD203B41FA5}">
                      <a16:colId xmlns="" xmlns:a16="http://schemas.microsoft.com/office/drawing/2014/main" val="2262948118"/>
                    </a:ext>
                  </a:extLst>
                </a:gridCol>
                <a:gridCol w="2920471">
                  <a:extLst>
                    <a:ext uri="{9D8B030D-6E8A-4147-A177-3AD203B41FA5}">
                      <a16:colId xmlns="" xmlns:a16="http://schemas.microsoft.com/office/drawing/2014/main" val="2232797065"/>
                    </a:ext>
                  </a:extLst>
                </a:gridCol>
                <a:gridCol w="2920471">
                  <a:extLst>
                    <a:ext uri="{9D8B030D-6E8A-4147-A177-3AD203B41FA5}">
                      <a16:colId xmlns="" xmlns:a16="http://schemas.microsoft.com/office/drawing/2014/main" val="2353245017"/>
                    </a:ext>
                  </a:extLst>
                </a:gridCol>
              </a:tblGrid>
              <a:tr h="536585">
                <a:tc>
                  <a:txBody>
                    <a:bodyPr/>
                    <a:lstStyle/>
                    <a:p>
                      <a:endParaRPr lang="en-IN" dirty="0"/>
                    </a:p>
                  </a:txBody>
                  <a:tcPr/>
                </a:tc>
                <a:tc>
                  <a:txBody>
                    <a:bodyPr/>
                    <a:lstStyle/>
                    <a:p>
                      <a:pPr algn="ctr"/>
                      <a:r>
                        <a:rPr lang="en-IN" sz="2000" dirty="0"/>
                        <a:t>IOU</a:t>
                      </a:r>
                    </a:p>
                  </a:txBody>
                  <a:tcPr anchor="ctr"/>
                </a:tc>
                <a:tc>
                  <a:txBody>
                    <a:bodyPr/>
                    <a:lstStyle/>
                    <a:p>
                      <a:pPr algn="ctr"/>
                      <a:r>
                        <a:rPr lang="en-IN" sz="2000" dirty="0"/>
                        <a:t>Public LB Ranking</a:t>
                      </a:r>
                    </a:p>
                  </a:txBody>
                  <a:tcPr anchor="ctr"/>
                </a:tc>
                <a:extLst>
                  <a:ext uri="{0D108BD9-81ED-4DB2-BD59-A6C34878D82A}">
                    <a16:rowId xmlns="" xmlns:a16="http://schemas.microsoft.com/office/drawing/2014/main" val="2060498448"/>
                  </a:ext>
                </a:extLst>
              </a:tr>
              <a:tr h="536585">
                <a:tc>
                  <a:txBody>
                    <a:bodyPr/>
                    <a:lstStyle/>
                    <a:p>
                      <a:pPr algn="ctr"/>
                      <a:r>
                        <a:rPr lang="en-IN" b="1" dirty="0"/>
                        <a:t>UNET</a:t>
                      </a:r>
                    </a:p>
                  </a:txBody>
                  <a:tcPr anchor="ctr"/>
                </a:tc>
                <a:tc>
                  <a:txBody>
                    <a:bodyPr/>
                    <a:lstStyle/>
                    <a:p>
                      <a:pPr algn="ctr"/>
                      <a:r>
                        <a:rPr lang="en-IN" sz="2400" b="0" dirty="0"/>
                        <a:t>0.35</a:t>
                      </a:r>
                    </a:p>
                  </a:txBody>
                  <a:tcPr anchor="b"/>
                </a:tc>
                <a:tc>
                  <a:txBody>
                    <a:bodyPr/>
                    <a:lstStyle/>
                    <a:p>
                      <a:pPr algn="ctr"/>
                      <a:r>
                        <a:rPr lang="en-IN" sz="2400" b="0" dirty="0"/>
                        <a:t>860</a:t>
                      </a:r>
                    </a:p>
                  </a:txBody>
                  <a:tcPr anchor="b"/>
                </a:tc>
                <a:extLst>
                  <a:ext uri="{0D108BD9-81ED-4DB2-BD59-A6C34878D82A}">
                    <a16:rowId xmlns="" xmlns:a16="http://schemas.microsoft.com/office/drawing/2014/main" val="2491218335"/>
                  </a:ext>
                </a:extLst>
              </a:tr>
              <a:tr h="536585">
                <a:tc>
                  <a:txBody>
                    <a:bodyPr/>
                    <a:lstStyle/>
                    <a:p>
                      <a:pPr algn="ctr"/>
                      <a:r>
                        <a:rPr lang="en-IN" b="1" dirty="0"/>
                        <a:t>Mask RCNN Resnet50</a:t>
                      </a:r>
                    </a:p>
                  </a:txBody>
                  <a:tcPr anchor="ctr"/>
                </a:tc>
                <a:tc>
                  <a:txBody>
                    <a:bodyPr/>
                    <a:lstStyle/>
                    <a:p>
                      <a:pPr algn="ctr"/>
                      <a:r>
                        <a:rPr lang="en-IN" sz="2400" b="0" dirty="0"/>
                        <a:t>0.42</a:t>
                      </a:r>
                    </a:p>
                  </a:txBody>
                  <a:tcPr anchor="b"/>
                </a:tc>
                <a:tc>
                  <a:txBody>
                    <a:bodyPr/>
                    <a:lstStyle/>
                    <a:p>
                      <a:pPr algn="ctr"/>
                      <a:r>
                        <a:rPr lang="en-IN" sz="2400" b="0" dirty="0"/>
                        <a:t>431</a:t>
                      </a:r>
                    </a:p>
                  </a:txBody>
                  <a:tcPr anchor="b"/>
                </a:tc>
                <a:extLst>
                  <a:ext uri="{0D108BD9-81ED-4DB2-BD59-A6C34878D82A}">
                    <a16:rowId xmlns="" xmlns:a16="http://schemas.microsoft.com/office/drawing/2014/main" val="1533716635"/>
                  </a:ext>
                </a:extLst>
              </a:tr>
              <a:tr h="536585">
                <a:tc>
                  <a:txBody>
                    <a:bodyPr/>
                    <a:lstStyle/>
                    <a:p>
                      <a:pPr algn="ctr"/>
                      <a:r>
                        <a:rPr lang="en-IN" b="1" dirty="0"/>
                        <a:t>Mask RCNN Resnet101</a:t>
                      </a:r>
                    </a:p>
                  </a:txBody>
                  <a:tcPr anchor="ctr"/>
                </a:tc>
                <a:tc>
                  <a:txBody>
                    <a:bodyPr/>
                    <a:lstStyle/>
                    <a:p>
                      <a:pPr algn="ctr"/>
                      <a:r>
                        <a:rPr lang="en-IN" sz="2400" b="0" dirty="0"/>
                        <a:t>0.44</a:t>
                      </a:r>
                    </a:p>
                  </a:txBody>
                  <a:tcPr anchor="b"/>
                </a:tc>
                <a:tc>
                  <a:txBody>
                    <a:bodyPr/>
                    <a:lstStyle/>
                    <a:p>
                      <a:pPr algn="ctr"/>
                      <a:r>
                        <a:rPr lang="en-IN" sz="2400" b="0" dirty="0"/>
                        <a:t>350</a:t>
                      </a:r>
                    </a:p>
                  </a:txBody>
                  <a:tcPr anchor="b"/>
                </a:tc>
                <a:extLst>
                  <a:ext uri="{0D108BD9-81ED-4DB2-BD59-A6C34878D82A}">
                    <a16:rowId xmlns="" xmlns:a16="http://schemas.microsoft.com/office/drawing/2014/main" val="2821436098"/>
                  </a:ext>
                </a:extLst>
              </a:tr>
              <a:tr h="926160">
                <a:tc>
                  <a:txBody>
                    <a:bodyPr/>
                    <a:lstStyle/>
                    <a:p>
                      <a:pPr algn="ctr"/>
                      <a:r>
                        <a:rPr lang="en-IN" b="1" dirty="0"/>
                        <a:t>Mask RCNN 101 with Augmentation</a:t>
                      </a:r>
                    </a:p>
                  </a:txBody>
                  <a:tcPr anchor="ctr"/>
                </a:tc>
                <a:tc>
                  <a:txBody>
                    <a:bodyPr/>
                    <a:lstStyle/>
                    <a:p>
                      <a:pPr algn="ctr"/>
                      <a:r>
                        <a:rPr lang="en-IN" sz="2400" b="0" dirty="0"/>
                        <a:t>0.46</a:t>
                      </a:r>
                    </a:p>
                  </a:txBody>
                  <a:tcPr anchor="b"/>
                </a:tc>
                <a:tc>
                  <a:txBody>
                    <a:bodyPr/>
                    <a:lstStyle/>
                    <a:p>
                      <a:pPr algn="ctr"/>
                      <a:r>
                        <a:rPr lang="en-IN" sz="2400" b="0" dirty="0"/>
                        <a:t>170</a:t>
                      </a:r>
                    </a:p>
                  </a:txBody>
                  <a:tcPr anchor="b"/>
                </a:tc>
                <a:extLst>
                  <a:ext uri="{0D108BD9-81ED-4DB2-BD59-A6C34878D82A}">
                    <a16:rowId xmlns="" xmlns:a16="http://schemas.microsoft.com/office/drawing/2014/main" val="2358727408"/>
                  </a:ext>
                </a:extLst>
              </a:tr>
              <a:tr h="926160">
                <a:tc>
                  <a:txBody>
                    <a:bodyPr/>
                    <a:lstStyle/>
                    <a:p>
                      <a:pPr algn="ctr"/>
                      <a:r>
                        <a:rPr lang="en-IN" b="1" dirty="0"/>
                        <a:t>Mask RCNN 101 with Post Processing</a:t>
                      </a:r>
                    </a:p>
                  </a:txBody>
                  <a:tcPr anchor="ctr"/>
                </a:tc>
                <a:tc>
                  <a:txBody>
                    <a:bodyPr/>
                    <a:lstStyle/>
                    <a:p>
                      <a:pPr algn="ctr"/>
                      <a:r>
                        <a:rPr lang="en-IN" sz="2400" b="0" dirty="0"/>
                        <a:t>0.48</a:t>
                      </a:r>
                    </a:p>
                  </a:txBody>
                  <a:tcPr anchor="b"/>
                </a:tc>
                <a:tc>
                  <a:txBody>
                    <a:bodyPr/>
                    <a:lstStyle/>
                    <a:p>
                      <a:pPr algn="ctr"/>
                      <a:r>
                        <a:rPr lang="en-IN" sz="2400" b="0" dirty="0"/>
                        <a:t>122</a:t>
                      </a:r>
                    </a:p>
                  </a:txBody>
                  <a:tcPr anchor="b"/>
                </a:tc>
                <a:extLst>
                  <a:ext uri="{0D108BD9-81ED-4DB2-BD59-A6C34878D82A}">
                    <a16:rowId xmlns="" xmlns:a16="http://schemas.microsoft.com/office/drawing/2014/main" val="1225017456"/>
                  </a:ext>
                </a:extLst>
              </a:tr>
            </a:tbl>
          </a:graphicData>
        </a:graphic>
      </p:graphicFrame>
      <p:sp>
        <p:nvSpPr>
          <p:cNvPr id="3" name="TextBox 2">
            <a:extLst>
              <a:ext uri="{FF2B5EF4-FFF2-40B4-BE49-F238E27FC236}">
                <a16:creationId xmlns="" xmlns:a16="http://schemas.microsoft.com/office/drawing/2014/main" id="{166A8149-B076-4F39-A677-F119EF36216E}"/>
              </a:ext>
            </a:extLst>
          </p:cNvPr>
          <p:cNvSpPr txBox="1"/>
          <p:nvPr/>
        </p:nvSpPr>
        <p:spPr>
          <a:xfrm>
            <a:off x="1398588" y="5324491"/>
            <a:ext cx="10373353" cy="923330"/>
          </a:xfrm>
          <a:prstGeom prst="rect">
            <a:avLst/>
          </a:prstGeom>
          <a:noFill/>
        </p:spPr>
        <p:txBody>
          <a:bodyPr wrap="none" rtlCol="0">
            <a:spAutoFit/>
          </a:bodyPr>
          <a:lstStyle/>
          <a:p>
            <a:pPr marL="285750" indent="-285750">
              <a:buFont typeface="Arial" panose="020B0604020202020204" pitchFamily="34" charset="0"/>
              <a:buChar char="•"/>
            </a:pPr>
            <a:r>
              <a:rPr lang="en-IN" b="1" dirty="0">
                <a:solidFill>
                  <a:schemeClr val="accent6">
                    <a:lumMod val="50000"/>
                  </a:schemeClr>
                </a:solidFill>
              </a:rPr>
              <a:t>Our final Public LB Ranking was 122 but in stage 2 data set we could not check the score.</a:t>
            </a:r>
          </a:p>
          <a:p>
            <a:pPr marL="285750" indent="-285750">
              <a:buFont typeface="Arial" panose="020B0604020202020204" pitchFamily="34" charset="0"/>
              <a:buChar char="•"/>
            </a:pPr>
            <a:endParaRPr lang="en-IN" b="1" dirty="0">
              <a:solidFill>
                <a:schemeClr val="accent6">
                  <a:lumMod val="50000"/>
                </a:schemeClr>
              </a:solidFill>
            </a:endParaRPr>
          </a:p>
          <a:p>
            <a:pPr marL="285750" indent="-285750">
              <a:buFont typeface="Arial" panose="020B0604020202020204" pitchFamily="34" charset="0"/>
              <a:buChar char="•"/>
            </a:pPr>
            <a:r>
              <a:rPr lang="en-IN" b="1" dirty="0">
                <a:solidFill>
                  <a:schemeClr val="accent6">
                    <a:lumMod val="50000"/>
                  </a:schemeClr>
                </a:solidFill>
              </a:rPr>
              <a:t>Final private LB ranking was 351(IOU=0.452) and Kaggle is reinstating the LB</a:t>
            </a:r>
          </a:p>
        </p:txBody>
      </p:sp>
    </p:spTree>
    <p:extLst>
      <p:ext uri="{BB962C8B-B14F-4D97-AF65-F5344CB8AC3E}">
        <p14:creationId xmlns:p14="http://schemas.microsoft.com/office/powerpoint/2010/main" val="365703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Top Rankers’ Solution</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2" name="TextBox 1">
            <a:extLst>
              <a:ext uri="{FF2B5EF4-FFF2-40B4-BE49-F238E27FC236}">
                <a16:creationId xmlns="" xmlns:a16="http://schemas.microsoft.com/office/drawing/2014/main" id="{958788E8-F615-4691-BFBC-582F7C2D29A2}"/>
              </a:ext>
            </a:extLst>
          </p:cNvPr>
          <p:cNvSpPr txBox="1"/>
          <p:nvPr/>
        </p:nvSpPr>
        <p:spPr>
          <a:xfrm>
            <a:off x="238540" y="1305341"/>
            <a:ext cx="9358652" cy="4524315"/>
          </a:xfrm>
          <a:prstGeom prst="rect">
            <a:avLst/>
          </a:prstGeom>
          <a:noFill/>
        </p:spPr>
        <p:txBody>
          <a:bodyPr wrap="none" rtlCol="0">
            <a:spAutoFit/>
          </a:bodyPr>
          <a:lstStyle/>
          <a:p>
            <a:r>
              <a:rPr lang="en-IN" dirty="0">
                <a:solidFill>
                  <a:schemeClr val="accent6">
                    <a:lumMod val="50000"/>
                  </a:schemeClr>
                </a:solidFill>
              </a:rPr>
              <a:t>Some of the things that we didn’t try and provided good results to the top rankers.</a:t>
            </a:r>
          </a:p>
          <a:p>
            <a:endParaRPr lang="en-IN" dirty="0">
              <a:solidFill>
                <a:schemeClr val="accent6">
                  <a:lumMod val="50000"/>
                </a:schemeClr>
              </a:solidFill>
            </a:endParaRPr>
          </a:p>
          <a:p>
            <a:r>
              <a:rPr lang="en-IN" b="1" dirty="0">
                <a:solidFill>
                  <a:schemeClr val="accent6">
                    <a:lumMod val="50000"/>
                  </a:schemeClr>
                </a:solidFill>
              </a:rPr>
              <a:t>Pre-Processing:</a:t>
            </a:r>
          </a:p>
          <a:p>
            <a:pPr marL="285750" indent="-285750">
              <a:buFont typeface="Arial" panose="020B0604020202020204" pitchFamily="34" charset="0"/>
              <a:buChar char="•"/>
            </a:pPr>
            <a:r>
              <a:rPr lang="en-IN" dirty="0">
                <a:solidFill>
                  <a:schemeClr val="accent6">
                    <a:lumMod val="50000"/>
                  </a:schemeClr>
                </a:solidFill>
              </a:rPr>
              <a:t>Implementation of Unet with lots of post processing.</a:t>
            </a:r>
          </a:p>
          <a:p>
            <a:pPr marL="285750" indent="-285750">
              <a:buFont typeface="Arial" panose="020B0604020202020204" pitchFamily="34" charset="0"/>
              <a:buChar char="•"/>
            </a:pPr>
            <a:r>
              <a:rPr lang="en-IN" dirty="0">
                <a:solidFill>
                  <a:schemeClr val="accent6">
                    <a:lumMod val="50000"/>
                  </a:schemeClr>
                </a:solidFill>
              </a:rPr>
              <a:t>Training on external datasets.</a:t>
            </a:r>
          </a:p>
          <a:p>
            <a:pPr marL="285750" indent="-285750">
              <a:buFont typeface="Arial" panose="020B0604020202020204" pitchFamily="34" charset="0"/>
              <a:buChar char="•"/>
            </a:pPr>
            <a:r>
              <a:rPr lang="en-IN" dirty="0">
                <a:solidFill>
                  <a:schemeClr val="accent6">
                    <a:lumMod val="50000"/>
                  </a:schemeClr>
                </a:solidFill>
              </a:rPr>
              <a:t>Adding Gaussian noise to images</a:t>
            </a:r>
          </a:p>
          <a:p>
            <a:pPr marL="285750" indent="-285750">
              <a:buFont typeface="Arial" panose="020B0604020202020204" pitchFamily="34" charset="0"/>
              <a:buChar char="•"/>
            </a:pPr>
            <a:r>
              <a:rPr lang="en-IN" dirty="0">
                <a:solidFill>
                  <a:schemeClr val="accent6">
                    <a:lumMod val="50000"/>
                  </a:schemeClr>
                </a:solidFill>
              </a:rPr>
              <a:t>Channel Shuffle</a:t>
            </a:r>
          </a:p>
          <a:p>
            <a:endParaRPr lang="en-IN" dirty="0">
              <a:solidFill>
                <a:schemeClr val="accent6">
                  <a:lumMod val="50000"/>
                </a:schemeClr>
              </a:solidFill>
            </a:endParaRPr>
          </a:p>
          <a:p>
            <a:r>
              <a:rPr lang="en-IN" b="1" dirty="0">
                <a:solidFill>
                  <a:schemeClr val="accent6">
                    <a:lumMod val="50000"/>
                  </a:schemeClr>
                </a:solidFill>
              </a:rPr>
              <a:t>Backbone:</a:t>
            </a:r>
          </a:p>
          <a:p>
            <a:r>
              <a:rPr lang="en-IN" dirty="0">
                <a:solidFill>
                  <a:schemeClr val="accent6">
                    <a:lumMod val="50000"/>
                  </a:schemeClr>
                </a:solidFill>
              </a:rPr>
              <a:t>Resnet152 seemed to work better</a:t>
            </a:r>
          </a:p>
          <a:p>
            <a:endParaRPr lang="en-IN" dirty="0">
              <a:solidFill>
                <a:schemeClr val="accent6">
                  <a:lumMod val="50000"/>
                </a:schemeClr>
              </a:solidFill>
            </a:endParaRPr>
          </a:p>
          <a:p>
            <a:r>
              <a:rPr lang="en-IN" b="1" dirty="0">
                <a:solidFill>
                  <a:schemeClr val="accent6">
                    <a:lumMod val="50000"/>
                  </a:schemeClr>
                </a:solidFill>
              </a:rPr>
              <a:t>Post-Processing:</a:t>
            </a:r>
          </a:p>
          <a:p>
            <a:pPr marL="285750" indent="-285750">
              <a:buFont typeface="Arial" panose="020B0604020202020204" pitchFamily="34" charset="0"/>
              <a:buChar char="•"/>
            </a:pPr>
            <a:r>
              <a:rPr lang="en-IN" dirty="0">
                <a:solidFill>
                  <a:schemeClr val="accent6">
                    <a:lumMod val="50000"/>
                  </a:schemeClr>
                </a:solidFill>
              </a:rPr>
              <a:t>Watershed</a:t>
            </a:r>
          </a:p>
          <a:p>
            <a:pPr marL="285750" indent="-285750">
              <a:buFont typeface="Arial" panose="020B0604020202020204" pitchFamily="34" charset="0"/>
              <a:buChar char="•"/>
            </a:pPr>
            <a:r>
              <a:rPr lang="en-IN" dirty="0">
                <a:solidFill>
                  <a:schemeClr val="accent6">
                    <a:lumMod val="50000"/>
                  </a:schemeClr>
                </a:solidFill>
              </a:rPr>
              <a:t>More TTA</a:t>
            </a:r>
          </a:p>
          <a:p>
            <a:pPr marL="285750" indent="-285750">
              <a:buFont typeface="Arial" panose="020B0604020202020204" pitchFamily="34" charset="0"/>
              <a:buChar char="•"/>
            </a:pPr>
            <a:endParaRPr lang="en-IN" dirty="0">
              <a:solidFill>
                <a:schemeClr val="accent6">
                  <a:lumMod val="50000"/>
                </a:schemeClr>
              </a:solidFill>
            </a:endParaRPr>
          </a:p>
          <a:p>
            <a:r>
              <a:rPr lang="en-IN" b="1" dirty="0">
                <a:solidFill>
                  <a:schemeClr val="accent6">
                    <a:lumMod val="50000"/>
                  </a:schemeClr>
                </a:solidFill>
              </a:rPr>
              <a:t>Additional Dataset Use</a:t>
            </a:r>
          </a:p>
        </p:txBody>
      </p:sp>
    </p:spTree>
    <p:extLst>
      <p:ext uri="{BB962C8B-B14F-4D97-AF65-F5344CB8AC3E}">
        <p14:creationId xmlns:p14="http://schemas.microsoft.com/office/powerpoint/2010/main" val="1598837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4E67B5-6A91-4F28-8431-EA1EC19D643D}"/>
              </a:ext>
            </a:extLst>
          </p:cNvPr>
          <p:cNvSpPr>
            <a:spLocks noGrp="1"/>
          </p:cNvSpPr>
          <p:nvPr>
            <p:ph type="title"/>
          </p:nvPr>
        </p:nvSpPr>
        <p:spPr>
          <a:xfrm>
            <a:off x="3154" y="0"/>
            <a:ext cx="8761413" cy="851669"/>
          </a:xfrm>
        </p:spPr>
        <p:txBody>
          <a:bodyPr/>
          <a:lstStyle/>
          <a:p>
            <a:r>
              <a:rPr lang="en-IN" sz="3200" dirty="0"/>
              <a:t>Conclusion</a:t>
            </a:r>
          </a:p>
        </p:txBody>
      </p:sp>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2" name="TextBox 1">
            <a:extLst>
              <a:ext uri="{FF2B5EF4-FFF2-40B4-BE49-F238E27FC236}">
                <a16:creationId xmlns="" xmlns:a16="http://schemas.microsoft.com/office/drawing/2014/main" id="{958788E8-F615-4691-BFBC-582F7C2D29A2}"/>
              </a:ext>
            </a:extLst>
          </p:cNvPr>
          <p:cNvSpPr txBox="1"/>
          <p:nvPr/>
        </p:nvSpPr>
        <p:spPr>
          <a:xfrm>
            <a:off x="238540" y="1305341"/>
            <a:ext cx="11807686"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accent6">
                    <a:lumMod val="50000"/>
                  </a:schemeClr>
                </a:solidFill>
              </a:rPr>
              <a:t>With this challenge we were able to learn how to handle the image data.</a:t>
            </a:r>
          </a:p>
          <a:p>
            <a:pPr marL="285750" indent="-285750">
              <a:buFont typeface="Arial" panose="020B0604020202020204" pitchFamily="34" charset="0"/>
              <a:buChar char="•"/>
            </a:pPr>
            <a:endParaRPr lang="en-IN" sz="2000" dirty="0">
              <a:solidFill>
                <a:schemeClr val="accent6">
                  <a:lumMod val="50000"/>
                </a:schemeClr>
              </a:solidFill>
            </a:endParaRPr>
          </a:p>
          <a:p>
            <a:endParaRPr lang="en-IN" sz="2000" dirty="0">
              <a:solidFill>
                <a:schemeClr val="accent6">
                  <a:lumMod val="50000"/>
                </a:schemeClr>
              </a:solidFill>
            </a:endParaRPr>
          </a:p>
          <a:p>
            <a:pPr marL="285750" indent="-285750">
              <a:buFont typeface="Arial" panose="020B0604020202020204" pitchFamily="34" charset="0"/>
              <a:buChar char="•"/>
            </a:pPr>
            <a:r>
              <a:rPr lang="en-IN" sz="2000" dirty="0">
                <a:solidFill>
                  <a:schemeClr val="accent6">
                    <a:lumMod val="50000"/>
                  </a:schemeClr>
                </a:solidFill>
              </a:rPr>
              <a:t>We learnt the training of models using transfer learning and implementation using different architectures.</a:t>
            </a:r>
          </a:p>
          <a:p>
            <a:pPr marL="285750" indent="-285750">
              <a:buFont typeface="Arial" panose="020B0604020202020204" pitchFamily="34" charset="0"/>
              <a:buChar char="•"/>
            </a:pPr>
            <a:endParaRPr lang="en-IN" sz="2000" dirty="0">
              <a:solidFill>
                <a:schemeClr val="accent6">
                  <a:lumMod val="50000"/>
                </a:schemeClr>
              </a:solidFill>
            </a:endParaRPr>
          </a:p>
          <a:p>
            <a:endParaRPr lang="en-IN" sz="2000" dirty="0">
              <a:solidFill>
                <a:schemeClr val="accent6">
                  <a:lumMod val="50000"/>
                </a:schemeClr>
              </a:solidFill>
            </a:endParaRPr>
          </a:p>
          <a:p>
            <a:pPr marL="285750" indent="-285750">
              <a:buFont typeface="Arial" panose="020B0604020202020204" pitchFamily="34" charset="0"/>
              <a:buChar char="•"/>
            </a:pPr>
            <a:r>
              <a:rPr lang="en-IN" sz="2000" dirty="0">
                <a:solidFill>
                  <a:schemeClr val="accent6">
                    <a:lumMod val="50000"/>
                  </a:schemeClr>
                </a:solidFill>
              </a:rPr>
              <a:t>The major learning was how overfitting of image data can harm the results and how we can avoid it using simpler architectures.</a:t>
            </a:r>
          </a:p>
        </p:txBody>
      </p:sp>
    </p:spTree>
    <p:extLst>
      <p:ext uri="{BB962C8B-B14F-4D97-AF65-F5344CB8AC3E}">
        <p14:creationId xmlns:p14="http://schemas.microsoft.com/office/powerpoint/2010/main" val="418169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5">
            <a:extLst>
              <a:ext uri="{FF2B5EF4-FFF2-40B4-BE49-F238E27FC236}">
                <a16:creationId xmlns="" xmlns:a16="http://schemas.microsoft.com/office/drawing/2014/main" id="{5B60F338-E987-437A-9E4D-D61EA33AC1D6}"/>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
        <p:nvSpPr>
          <p:cNvPr id="2" name="TextBox 1">
            <a:extLst>
              <a:ext uri="{FF2B5EF4-FFF2-40B4-BE49-F238E27FC236}">
                <a16:creationId xmlns="" xmlns:a16="http://schemas.microsoft.com/office/drawing/2014/main" id="{958788E8-F615-4691-BFBC-582F7C2D29A2}"/>
              </a:ext>
            </a:extLst>
          </p:cNvPr>
          <p:cNvSpPr txBox="1"/>
          <p:nvPr/>
        </p:nvSpPr>
        <p:spPr>
          <a:xfrm>
            <a:off x="965353" y="2321004"/>
            <a:ext cx="10261294" cy="2215991"/>
          </a:xfrm>
          <a:prstGeom prst="rect">
            <a:avLst/>
          </a:prstGeom>
          <a:noFill/>
        </p:spPr>
        <p:txBody>
          <a:bodyPr wrap="square" rtlCol="0" anchor="ctr">
            <a:spAutoFit/>
          </a:bodyPr>
          <a:lstStyle/>
          <a:p>
            <a:pPr algn="ctr"/>
            <a:r>
              <a:rPr lang="en-IN" sz="13800" dirty="0">
                <a:solidFill>
                  <a:schemeClr val="accent6">
                    <a:lumMod val="50000"/>
                  </a:schemeClr>
                </a:solidFill>
              </a:rPr>
              <a:t>THANK YOU</a:t>
            </a:r>
          </a:p>
        </p:txBody>
      </p:sp>
    </p:spTree>
    <p:extLst>
      <p:ext uri="{BB962C8B-B14F-4D97-AF65-F5344CB8AC3E}">
        <p14:creationId xmlns:p14="http://schemas.microsoft.com/office/powerpoint/2010/main" val="628420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F583BD-77F3-4BA9-B58A-FFFC64B27F06}"/>
              </a:ext>
            </a:extLst>
          </p:cNvPr>
          <p:cNvSpPr>
            <a:spLocks noGrp="1"/>
          </p:cNvSpPr>
          <p:nvPr>
            <p:ph type="title"/>
          </p:nvPr>
        </p:nvSpPr>
        <p:spPr/>
        <p:txBody>
          <a:bodyPr/>
          <a:lstStyle/>
          <a:p>
            <a:r>
              <a:rPr lang="en-IN" sz="3200" dirty="0"/>
              <a:t>References</a:t>
            </a:r>
          </a:p>
        </p:txBody>
      </p:sp>
      <p:sp>
        <p:nvSpPr>
          <p:cNvPr id="4" name="TextBox 3">
            <a:extLst>
              <a:ext uri="{FF2B5EF4-FFF2-40B4-BE49-F238E27FC236}">
                <a16:creationId xmlns="" xmlns:a16="http://schemas.microsoft.com/office/drawing/2014/main" id="{46437A40-DB49-4362-AF02-43AE0E661FFD}"/>
              </a:ext>
            </a:extLst>
          </p:cNvPr>
          <p:cNvSpPr txBox="1"/>
          <p:nvPr/>
        </p:nvSpPr>
        <p:spPr>
          <a:xfrm>
            <a:off x="94267" y="1065229"/>
            <a:ext cx="11783505" cy="2893100"/>
          </a:xfrm>
          <a:prstGeom prst="rect">
            <a:avLst/>
          </a:prstGeom>
          <a:noFill/>
        </p:spPr>
        <p:txBody>
          <a:bodyPr wrap="square" rtlCol="0">
            <a:spAutoFit/>
          </a:bodyPr>
          <a:lstStyle/>
          <a:p>
            <a:r>
              <a:rPr lang="en-IN" sz="1400" b="1" dirty="0"/>
              <a:t>Multi Class weighted loss</a:t>
            </a:r>
          </a:p>
          <a:p>
            <a:r>
              <a:rPr lang="en-IN" sz="1400" dirty="0">
                <a:hlinkClick r:id="rId3"/>
              </a:rPr>
              <a:t>https://arxiv.org/pdf/1802.07465.pdf</a:t>
            </a:r>
            <a:endParaRPr lang="en-IN" sz="1400" dirty="0"/>
          </a:p>
          <a:p>
            <a:endParaRPr lang="en-IN" sz="1400" dirty="0"/>
          </a:p>
          <a:p>
            <a:r>
              <a:rPr lang="en-IN" sz="1400" b="1" dirty="0"/>
              <a:t>Stacked U-Nets</a:t>
            </a:r>
          </a:p>
          <a:p>
            <a:r>
              <a:rPr lang="en-IN" sz="1400" b="1" dirty="0">
                <a:hlinkClick r:id="rId4"/>
              </a:rPr>
              <a:t>https://arxiv.org/pdf/1803.04953.pdf</a:t>
            </a:r>
            <a:endParaRPr lang="en-IN" sz="1400" b="1" dirty="0"/>
          </a:p>
          <a:p>
            <a:endParaRPr lang="en-IN" sz="1400" b="1" dirty="0"/>
          </a:p>
          <a:p>
            <a:r>
              <a:rPr lang="en-IN" sz="1400" b="1" dirty="0"/>
              <a:t>Erosion:</a:t>
            </a:r>
          </a:p>
          <a:p>
            <a:r>
              <a:rPr lang="en-IN" sz="1400" dirty="0"/>
              <a:t>Erosion with small (e.g. 2×2 - 5×5) square structuring elements shrinks an image by stripping away a layer of pixels from both the inner and outer boundaries of regions. The holes and gaps between different regions become larger, and small details are eliminated:</a:t>
            </a:r>
          </a:p>
          <a:p>
            <a:endParaRPr lang="en-IN" sz="1400" dirty="0"/>
          </a:p>
          <a:p>
            <a:r>
              <a:rPr lang="en-IN" sz="1400" b="1" dirty="0"/>
              <a:t>Dilation:</a:t>
            </a:r>
          </a:p>
          <a:p>
            <a:r>
              <a:rPr lang="en-IN" sz="1400" dirty="0"/>
              <a:t>Dilation has the opposite effect to erosion -- it adds a layer of pixels to both the inner and outer boundaries of regions.</a:t>
            </a:r>
            <a:endParaRPr lang="en-IN" sz="1400" b="1" dirty="0"/>
          </a:p>
          <a:p>
            <a:endParaRPr lang="en-IN" sz="1400" b="1" dirty="0"/>
          </a:p>
        </p:txBody>
      </p:sp>
      <p:sp>
        <p:nvSpPr>
          <p:cNvPr id="6" name="Content Placeholder 5">
            <a:extLst>
              <a:ext uri="{FF2B5EF4-FFF2-40B4-BE49-F238E27FC236}">
                <a16:creationId xmlns="" xmlns:a16="http://schemas.microsoft.com/office/drawing/2014/main" id="{A9A04B83-A376-46EA-9B53-916FFA7E31F4}"/>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610618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p:txBody>
          <a:bodyPr/>
          <a:lstStyle/>
          <a:p>
            <a:r>
              <a:rPr lang="en-IN" sz="3200" dirty="0"/>
              <a:t>Objective &amp; Motivation</a:t>
            </a:r>
          </a:p>
        </p:txBody>
      </p:sp>
      <p:sp>
        <p:nvSpPr>
          <p:cNvPr id="7" name="TextBox 6">
            <a:extLst>
              <a:ext uri="{FF2B5EF4-FFF2-40B4-BE49-F238E27FC236}">
                <a16:creationId xmlns="" xmlns:a16="http://schemas.microsoft.com/office/drawing/2014/main" id="{8FF21550-49F2-469B-B612-CA8D3D128B96}"/>
              </a:ext>
            </a:extLst>
          </p:cNvPr>
          <p:cNvSpPr txBox="1"/>
          <p:nvPr/>
        </p:nvSpPr>
        <p:spPr>
          <a:xfrm>
            <a:off x="286428" y="1217102"/>
            <a:ext cx="1190557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651B3E"/>
                </a:solidFill>
              </a:rPr>
              <a:t>Our objective is to create </a:t>
            </a:r>
            <a:r>
              <a:rPr lang="en-US" b="1" u="sng" dirty="0">
                <a:solidFill>
                  <a:srgbClr val="651B3E"/>
                </a:solidFill>
              </a:rPr>
              <a:t>a robust deep learning model </a:t>
            </a:r>
            <a:r>
              <a:rPr lang="en-US" dirty="0">
                <a:solidFill>
                  <a:srgbClr val="651B3E"/>
                </a:solidFill>
              </a:rPr>
              <a:t>that can identify a range of nuclei from microscopy images taken across varied conditions.</a:t>
            </a:r>
          </a:p>
          <a:p>
            <a:pPr marL="285750" indent="-285750">
              <a:buFont typeface="Arial" panose="020B0604020202020204" pitchFamily="34" charset="0"/>
              <a:buChar char="•"/>
            </a:pPr>
            <a:r>
              <a:rPr lang="en-US" dirty="0">
                <a:solidFill>
                  <a:srgbClr val="651B3E"/>
                </a:solidFill>
              </a:rPr>
              <a:t>Quick and correct identification of a cell’s nucleus enhances drug development and testing and advances medical treatment.</a:t>
            </a:r>
          </a:p>
          <a:p>
            <a:pPr marR="0" lvl="1" algn="l" defTabSz="457200" rtl="0" eaLnBrk="1" fontAlgn="auto" latinLnBrk="0" hangingPunct="1">
              <a:lnSpc>
                <a:spcPct val="150000"/>
              </a:lnSpc>
              <a:spcBef>
                <a:spcPts val="0"/>
              </a:spcBef>
              <a:spcAft>
                <a:spcPts val="0"/>
              </a:spcAft>
              <a:buClrTx/>
              <a:buSzTx/>
              <a:tabLst/>
              <a:defRPr/>
            </a:pPr>
            <a:endParaRPr kumimoji="0" lang="en-IN" sz="2400" i="0" u="none" strike="noStrike" kern="0" cap="none" spc="0" normalizeH="0" baseline="0" noProof="0" dirty="0">
              <a:ln>
                <a:noFill/>
              </a:ln>
              <a:solidFill>
                <a:srgbClr val="B31166">
                  <a:lumMod val="50000"/>
                </a:srgbClr>
              </a:solidFill>
              <a:effectLst/>
              <a:uLnTx/>
              <a:uFillTx/>
              <a:latin typeface="Century Gothic"/>
              <a:ea typeface="+mn-ea"/>
              <a:cs typeface="+mn-cs"/>
            </a:endParaRP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3" name="TextBox 2"/>
          <p:cNvSpPr txBox="1"/>
          <p:nvPr/>
        </p:nvSpPr>
        <p:spPr>
          <a:xfrm>
            <a:off x="286428" y="3124447"/>
            <a:ext cx="4852658" cy="584775"/>
          </a:xfrm>
          <a:prstGeom prst="rect">
            <a:avLst/>
          </a:prstGeom>
          <a:noFill/>
        </p:spPr>
        <p:txBody>
          <a:bodyPr wrap="square" rtlCol="0">
            <a:spAutoFit/>
          </a:bodyPr>
          <a:lstStyle/>
          <a:p>
            <a:pPr defTabSz="457200">
              <a:spcBef>
                <a:spcPct val="0"/>
              </a:spcBef>
            </a:pPr>
            <a:r>
              <a:rPr lang="en-IN" sz="3200" dirty="0">
                <a:solidFill>
                  <a:srgbClr val="651B3E"/>
                </a:solidFill>
                <a:latin typeface="+mj-lt"/>
                <a:ea typeface="+mj-ea"/>
                <a:cs typeface="+mj-cs"/>
              </a:rPr>
              <a:t>Challenges</a:t>
            </a:r>
          </a:p>
        </p:txBody>
      </p:sp>
      <p:pic>
        <p:nvPicPr>
          <p:cNvPr id="8" name="Picture 7"/>
          <p:cNvPicPr>
            <a:picLocks noChangeAspect="1"/>
          </p:cNvPicPr>
          <p:nvPr/>
        </p:nvPicPr>
        <p:blipFill>
          <a:blip r:embed="rId3"/>
          <a:stretch>
            <a:fillRect/>
          </a:stretch>
        </p:blipFill>
        <p:spPr>
          <a:xfrm>
            <a:off x="7052916" y="3416834"/>
            <a:ext cx="4900020" cy="2750651"/>
          </a:xfrm>
          <a:prstGeom prst="rect">
            <a:avLst/>
          </a:prstGeom>
        </p:spPr>
      </p:pic>
      <p:sp>
        <p:nvSpPr>
          <p:cNvPr id="6" name="TextBox 5"/>
          <p:cNvSpPr txBox="1"/>
          <p:nvPr/>
        </p:nvSpPr>
        <p:spPr>
          <a:xfrm>
            <a:off x="286428" y="3886573"/>
            <a:ext cx="6638248"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651B3E"/>
                </a:solidFill>
              </a:rPr>
              <a:t>Classical image processing algorithms work well when the nucleus are round and not too crowded. </a:t>
            </a:r>
          </a:p>
          <a:p>
            <a:pPr marL="285750" indent="-285750">
              <a:buFont typeface="Arial" panose="020B0604020202020204" pitchFamily="34" charset="0"/>
              <a:buChar char="•"/>
            </a:pPr>
            <a:r>
              <a:rPr lang="en-IN" dirty="0">
                <a:solidFill>
                  <a:srgbClr val="651B3E"/>
                </a:solidFill>
              </a:rPr>
              <a:t>The challenge is to build a robust model that can identify nuclei regardless of the stain type, the species, the cell type, the microscope resolution used.</a:t>
            </a:r>
          </a:p>
        </p:txBody>
      </p:sp>
      <p:sp>
        <p:nvSpPr>
          <p:cNvPr id="9" name="Content Placeholder 5">
            <a:extLst>
              <a:ext uri="{FF2B5EF4-FFF2-40B4-BE49-F238E27FC236}">
                <a16:creationId xmlns="" xmlns:a16="http://schemas.microsoft.com/office/drawing/2014/main" id="{7E9EF226-D8AC-4258-88D2-3A94D4718757}"/>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257518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p:txBody>
          <a:bodyPr/>
          <a:lstStyle/>
          <a:p>
            <a:r>
              <a:rPr lang="en-IN" sz="3200" dirty="0"/>
              <a:t>Data Description</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6" name="Rectangle 5"/>
          <p:cNvSpPr/>
          <p:nvPr/>
        </p:nvSpPr>
        <p:spPr>
          <a:xfrm>
            <a:off x="169717" y="1010427"/>
            <a:ext cx="1176943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651B3E"/>
                </a:solidFill>
              </a:rPr>
              <a:t>The dataset contains a large number of segmented nuclei images. The images were acquired under a variety of conditions and vary in the </a:t>
            </a:r>
            <a:r>
              <a:rPr lang="en-US" b="1" u="sng" dirty="0">
                <a:solidFill>
                  <a:srgbClr val="651B3E"/>
                </a:solidFill>
              </a:rPr>
              <a:t>cell type, magnification, and imaging modality</a:t>
            </a:r>
            <a:r>
              <a:rPr lang="en-US" dirty="0">
                <a:solidFill>
                  <a:srgbClr val="651B3E"/>
                </a:solidFill>
              </a:rPr>
              <a:t> (</a:t>
            </a:r>
            <a:r>
              <a:rPr lang="en-US" dirty="0" err="1">
                <a:solidFill>
                  <a:srgbClr val="651B3E"/>
                </a:solidFill>
              </a:rPr>
              <a:t>brightfield</a:t>
            </a:r>
            <a:r>
              <a:rPr lang="en-US" dirty="0">
                <a:solidFill>
                  <a:srgbClr val="651B3E"/>
                </a:solidFill>
              </a:rPr>
              <a:t> vs. fluorescence). </a:t>
            </a:r>
          </a:p>
          <a:p>
            <a:pPr marL="285750" indent="-285750">
              <a:buFont typeface="Arial" panose="020B0604020202020204" pitchFamily="34" charset="0"/>
              <a:buChar char="•"/>
            </a:pPr>
            <a:r>
              <a:rPr lang="en-IN" dirty="0">
                <a:solidFill>
                  <a:srgbClr val="651B3E"/>
                </a:solidFill>
              </a:rPr>
              <a:t>For the training set, a set of masks is given for each image, which identifies the nucleus positions.</a:t>
            </a:r>
          </a:p>
        </p:txBody>
      </p:sp>
      <p:sp>
        <p:nvSpPr>
          <p:cNvPr id="3" name="TextBox 2"/>
          <p:cNvSpPr txBox="1"/>
          <p:nvPr/>
        </p:nvSpPr>
        <p:spPr>
          <a:xfrm>
            <a:off x="169717" y="2417099"/>
            <a:ext cx="6816436" cy="646331"/>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rgbClr val="651B3E"/>
                </a:solidFill>
              </a:rPr>
              <a:t>670</a:t>
            </a:r>
            <a:r>
              <a:rPr lang="en-IN" dirty="0">
                <a:solidFill>
                  <a:srgbClr val="651B3E"/>
                </a:solidFill>
              </a:rPr>
              <a:t> : Number of images in training set</a:t>
            </a:r>
          </a:p>
          <a:p>
            <a:pPr marL="285750" indent="-285750">
              <a:buFont typeface="Arial" panose="020B0604020202020204" pitchFamily="34" charset="0"/>
              <a:buChar char="•"/>
            </a:pPr>
            <a:r>
              <a:rPr lang="en-IN" b="1" dirty="0">
                <a:solidFill>
                  <a:srgbClr val="651B3E"/>
                </a:solidFill>
              </a:rPr>
              <a:t>65</a:t>
            </a:r>
            <a:r>
              <a:rPr lang="en-IN" dirty="0">
                <a:solidFill>
                  <a:srgbClr val="651B3E"/>
                </a:solidFill>
              </a:rPr>
              <a:t> : Number of images in test set</a:t>
            </a:r>
          </a:p>
        </p:txBody>
      </p:sp>
      <mc:AlternateContent xmlns:mc="http://schemas.openxmlformats.org/markup-compatibility/2006" xmlns:a14="http://schemas.microsoft.com/office/drawing/2010/main">
        <mc:Choice Requires="a14">
          <p:sp>
            <p:nvSpPr>
              <p:cNvPr id="7" name="TextBox 6"/>
              <p:cNvSpPr txBox="1"/>
              <p:nvPr/>
            </p:nvSpPr>
            <p:spPr>
              <a:xfrm>
                <a:off x="169717" y="3398200"/>
                <a:ext cx="11274136" cy="1259960"/>
              </a:xfrm>
              <a:prstGeom prst="rect">
                <a:avLst/>
              </a:prstGeom>
              <a:noFill/>
            </p:spPr>
            <p:txBody>
              <a:bodyPr wrap="square" rtlCol="0">
                <a:spAutoFit/>
              </a:bodyPr>
              <a:lstStyle/>
              <a:p>
                <a:r>
                  <a:rPr lang="en-IN" b="1" dirty="0">
                    <a:solidFill>
                      <a:srgbClr val="651B3E"/>
                    </a:solidFill>
                  </a:rPr>
                  <a:t>Evaluation Metric:</a:t>
                </a:r>
              </a:p>
              <a:p>
                <a:pPr algn="ctr"/>
                <a:r>
                  <a:rPr lang="en-IN" b="1" dirty="0" err="1">
                    <a:solidFill>
                      <a:srgbClr val="651B3E"/>
                    </a:solidFill>
                  </a:rPr>
                  <a:t>IoU</a:t>
                </a:r>
                <a:r>
                  <a:rPr lang="en-IN" b="1" dirty="0">
                    <a:solidFill>
                      <a:srgbClr val="651B3E"/>
                    </a:solidFill>
                  </a:rPr>
                  <a:t>(A,B)</a:t>
                </a:r>
                <a:r>
                  <a:rPr lang="en-IN" dirty="0">
                    <a:solidFill>
                      <a:srgbClr val="651B3E"/>
                    </a:solidFill>
                  </a:rPr>
                  <a:t>   =    </a:t>
                </a:r>
                <a14:m>
                  <m:oMath xmlns:m="http://schemas.openxmlformats.org/officeDocument/2006/math">
                    <m:f>
                      <m:fPr>
                        <m:ctrlPr>
                          <a:rPr lang="en-IN" sz="2800" b="0" i="1" smtClean="0">
                            <a:solidFill>
                              <a:srgbClr val="651B3E"/>
                            </a:solidFill>
                            <a:latin typeface="Cambria Math" charset="0"/>
                            <a:ea typeface="Cambria Math" panose="02040503050406030204" pitchFamily="18" charset="0"/>
                          </a:rPr>
                        </m:ctrlPr>
                      </m:fPr>
                      <m:num>
                        <m:r>
                          <a:rPr lang="en-IN" sz="2800" b="0" i="1" smtClean="0">
                            <a:solidFill>
                              <a:srgbClr val="651B3E"/>
                            </a:solidFill>
                            <a:latin typeface="Cambria Math" panose="02040503050406030204" pitchFamily="18" charset="0"/>
                            <a:ea typeface="Cambria Math" panose="02040503050406030204" pitchFamily="18" charset="0"/>
                          </a:rPr>
                          <m:t>𝐴</m:t>
                        </m:r>
                        <m:r>
                          <a:rPr lang="en-IN" sz="2800" b="0" i="1" smtClean="0">
                            <a:solidFill>
                              <a:srgbClr val="651B3E"/>
                            </a:solidFill>
                            <a:latin typeface="Cambria Math" panose="02040503050406030204" pitchFamily="18" charset="0"/>
                            <a:ea typeface="Cambria Math" panose="02040503050406030204" pitchFamily="18" charset="0"/>
                          </a:rPr>
                          <m:t>∩</m:t>
                        </m:r>
                        <m:r>
                          <a:rPr lang="en-IN" sz="2800" b="0" i="1" smtClean="0">
                            <a:solidFill>
                              <a:srgbClr val="651B3E"/>
                            </a:solidFill>
                            <a:latin typeface="Cambria Math" panose="02040503050406030204" pitchFamily="18" charset="0"/>
                            <a:ea typeface="Cambria Math" panose="02040503050406030204" pitchFamily="18" charset="0"/>
                          </a:rPr>
                          <m:t>𝐵</m:t>
                        </m:r>
                      </m:num>
                      <m:den>
                        <m:r>
                          <a:rPr lang="en-IN" sz="2800" b="0" i="1" smtClean="0">
                            <a:solidFill>
                              <a:srgbClr val="651B3E"/>
                            </a:solidFill>
                            <a:latin typeface="Cambria Math" panose="02040503050406030204" pitchFamily="18" charset="0"/>
                            <a:ea typeface="Cambria Math" panose="02040503050406030204" pitchFamily="18" charset="0"/>
                          </a:rPr>
                          <m:t>𝐴</m:t>
                        </m:r>
                        <m:r>
                          <a:rPr lang="en-IN" sz="2800" b="0" i="1" smtClean="0">
                            <a:solidFill>
                              <a:srgbClr val="651B3E"/>
                            </a:solidFill>
                            <a:latin typeface="Cambria Math" panose="02040503050406030204" pitchFamily="18" charset="0"/>
                            <a:ea typeface="Cambria Math" panose="02040503050406030204" pitchFamily="18" charset="0"/>
                          </a:rPr>
                          <m:t>∪</m:t>
                        </m:r>
                        <m:r>
                          <a:rPr lang="en-IN" sz="2800" b="0" i="1" smtClean="0">
                            <a:solidFill>
                              <a:srgbClr val="651B3E"/>
                            </a:solidFill>
                            <a:latin typeface="Cambria Math" panose="02040503050406030204" pitchFamily="18" charset="0"/>
                            <a:ea typeface="Cambria Math" panose="02040503050406030204" pitchFamily="18" charset="0"/>
                          </a:rPr>
                          <m:t>𝐵</m:t>
                        </m:r>
                      </m:den>
                    </m:f>
                  </m:oMath>
                </a14:m>
                <a:r>
                  <a:rPr lang="en-IN" dirty="0">
                    <a:solidFill>
                      <a:srgbClr val="651B3E"/>
                    </a:solidFill>
                  </a:rPr>
                  <a:t/>
                </a:r>
                <a:br>
                  <a:rPr lang="en-IN" dirty="0">
                    <a:solidFill>
                      <a:srgbClr val="651B3E"/>
                    </a:solidFill>
                  </a:rPr>
                </a:br>
                <a:endParaRPr lang="en-IN" b="1" dirty="0">
                  <a:solidFill>
                    <a:srgbClr val="651B3E"/>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9717" y="3398200"/>
                <a:ext cx="11274136" cy="1259960"/>
              </a:xfrm>
              <a:prstGeom prst="rect">
                <a:avLst/>
              </a:prstGeom>
              <a:blipFill rotWithShape="0">
                <a:blip r:embed="rId2"/>
                <a:stretch>
                  <a:fillRect l="-487" t="-2415"/>
                </a:stretch>
              </a:blipFill>
            </p:spPr>
            <p:txBody>
              <a:bodyPr/>
              <a:lstStyle/>
              <a:p>
                <a:r>
                  <a:rPr lang="en-IN">
                    <a:noFill/>
                  </a:rPr>
                  <a:t> </a:t>
                </a:r>
              </a:p>
            </p:txBody>
          </p:sp>
        </mc:Fallback>
      </mc:AlternateContent>
      <p:sp>
        <p:nvSpPr>
          <p:cNvPr id="8" name="TextBox 7"/>
          <p:cNvSpPr txBox="1"/>
          <p:nvPr/>
        </p:nvSpPr>
        <p:spPr>
          <a:xfrm>
            <a:off x="169717" y="5522438"/>
            <a:ext cx="11696701" cy="646331"/>
          </a:xfrm>
          <a:prstGeom prst="rect">
            <a:avLst/>
          </a:prstGeom>
          <a:noFill/>
        </p:spPr>
        <p:txBody>
          <a:bodyPr wrap="square" rtlCol="0">
            <a:spAutoFit/>
          </a:bodyPr>
          <a:lstStyle/>
          <a:p>
            <a:r>
              <a:rPr lang="en-IN" b="1" dirty="0">
                <a:solidFill>
                  <a:srgbClr val="651B3E"/>
                </a:solidFill>
              </a:rPr>
              <a:t>Submission Format:</a:t>
            </a:r>
          </a:p>
          <a:p>
            <a:r>
              <a:rPr lang="en-US" u="sng" dirty="0">
                <a:solidFill>
                  <a:srgbClr val="651B3E"/>
                </a:solidFill>
              </a:rPr>
              <a:t>Run-length encoding </a:t>
            </a:r>
            <a:r>
              <a:rPr lang="en-US" dirty="0">
                <a:solidFill>
                  <a:srgbClr val="651B3E"/>
                </a:solidFill>
              </a:rPr>
              <a:t>on the pixel values: pairs of values that contain a start position and a run length.  </a:t>
            </a:r>
            <a:r>
              <a:rPr lang="en-IN" dirty="0">
                <a:solidFill>
                  <a:srgbClr val="651B3E"/>
                </a:solidFill>
              </a:rPr>
              <a:t> </a:t>
            </a:r>
            <a:endParaRPr lang="en-IN" b="1" dirty="0">
              <a:solidFill>
                <a:srgbClr val="651B3E"/>
              </a:solidFill>
            </a:endParaRPr>
          </a:p>
        </p:txBody>
      </p:sp>
      <p:sp>
        <p:nvSpPr>
          <p:cNvPr id="9" name="TextBox 8"/>
          <p:cNvSpPr txBox="1"/>
          <p:nvPr/>
        </p:nvSpPr>
        <p:spPr>
          <a:xfrm>
            <a:off x="169717" y="4472177"/>
            <a:ext cx="11416147"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651B3E"/>
                </a:solidFill>
              </a:rPr>
              <a:t>The metric sweeps over a range of </a:t>
            </a:r>
            <a:r>
              <a:rPr lang="en-US" dirty="0" err="1">
                <a:solidFill>
                  <a:srgbClr val="651B3E"/>
                </a:solidFill>
              </a:rPr>
              <a:t>IoU</a:t>
            </a:r>
            <a:r>
              <a:rPr lang="en-US" dirty="0">
                <a:solidFill>
                  <a:srgbClr val="651B3E"/>
                </a:solidFill>
              </a:rPr>
              <a:t> thresholds in steps of 0.05. </a:t>
            </a:r>
          </a:p>
          <a:p>
            <a:pPr marL="285750" indent="-285750">
              <a:buFont typeface="Arial" panose="020B0604020202020204" pitchFamily="34" charset="0"/>
              <a:buChar char="•"/>
            </a:pPr>
            <a:r>
              <a:rPr lang="en-US" dirty="0">
                <a:solidFill>
                  <a:srgbClr val="651B3E"/>
                </a:solidFill>
              </a:rPr>
              <a:t>For example, at a threshold of 0.5, a predicted object is considered a "hit" if its intersection over union with a ground truth object is greater than 0.5.</a:t>
            </a:r>
            <a:endParaRPr lang="en-IN" dirty="0">
              <a:solidFill>
                <a:srgbClr val="651B3E"/>
              </a:solidFill>
            </a:endParaRPr>
          </a:p>
        </p:txBody>
      </p:sp>
      <p:sp>
        <p:nvSpPr>
          <p:cNvPr id="12" name="Content Placeholder 5">
            <a:extLst>
              <a:ext uri="{FF2B5EF4-FFF2-40B4-BE49-F238E27FC236}">
                <a16:creationId xmlns="" xmlns:a16="http://schemas.microsoft.com/office/drawing/2014/main" id="{5929EB97-0C31-4C02-B0FA-E9D5C2A08E21}"/>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264089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Stage 1 EDA: Images</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pic>
        <p:nvPicPr>
          <p:cNvPr id="7" name="Picture 2" descr="C:\Users\palvika\Desktop\4th_chan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898" y="1688596"/>
            <a:ext cx="4724858" cy="354436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3672038" y="5562922"/>
            <a:ext cx="8809630" cy="3787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solidFill>
                  <a:schemeClr val="accent1"/>
                </a:solidFill>
              </a:rPr>
              <a:t>4</a:t>
            </a:r>
            <a:r>
              <a:rPr lang="en-US" baseline="30000" dirty="0">
                <a:solidFill>
                  <a:schemeClr val="accent1"/>
                </a:solidFill>
              </a:rPr>
              <a:t>th</a:t>
            </a:r>
            <a:r>
              <a:rPr lang="en-US" dirty="0">
                <a:solidFill>
                  <a:schemeClr val="accent1"/>
                </a:solidFill>
              </a:rPr>
              <a:t> channel given for all images is empty</a:t>
            </a:r>
          </a:p>
          <a:p>
            <a:endParaRPr lang="en-IN" dirty="0"/>
          </a:p>
        </p:txBody>
      </p:sp>
      <p:pic>
        <p:nvPicPr>
          <p:cNvPr id="11" name="Picture 10"/>
          <p:cNvPicPr>
            <a:picLocks noChangeAspect="1"/>
          </p:cNvPicPr>
          <p:nvPr/>
        </p:nvPicPr>
        <p:blipFill>
          <a:blip r:embed="rId3"/>
          <a:stretch>
            <a:fillRect/>
          </a:stretch>
        </p:blipFill>
        <p:spPr>
          <a:xfrm>
            <a:off x="317382" y="1475354"/>
            <a:ext cx="4707005" cy="3802252"/>
          </a:xfrm>
          <a:prstGeom prst="rect">
            <a:avLst/>
          </a:prstGeom>
        </p:spPr>
      </p:pic>
      <p:sp>
        <p:nvSpPr>
          <p:cNvPr id="12" name="Content Placeholder 5">
            <a:extLst>
              <a:ext uri="{FF2B5EF4-FFF2-40B4-BE49-F238E27FC236}">
                <a16:creationId xmlns="" xmlns:a16="http://schemas.microsoft.com/office/drawing/2014/main" id="{AFE39FD4-718B-4802-B275-C8C58F34D749}"/>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205820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Stage 1 EDA: Images</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3" name="TextBox 2"/>
          <p:cNvSpPr txBox="1"/>
          <p:nvPr/>
        </p:nvSpPr>
        <p:spPr>
          <a:xfrm>
            <a:off x="172016" y="1136985"/>
            <a:ext cx="11742344" cy="400110"/>
          </a:xfrm>
          <a:prstGeom prst="rect">
            <a:avLst/>
          </a:prstGeom>
          <a:noFill/>
        </p:spPr>
        <p:txBody>
          <a:bodyPr wrap="square" rtlCol="0">
            <a:spAutoFit/>
          </a:bodyPr>
          <a:lstStyle/>
          <a:p>
            <a:r>
              <a:rPr lang="en-IN" sz="2000" dirty="0">
                <a:solidFill>
                  <a:srgbClr val="651B3E"/>
                </a:solidFill>
              </a:rPr>
              <a:t>Three types of images (based on the type of microscope used)</a:t>
            </a:r>
          </a:p>
        </p:txBody>
      </p:sp>
      <p:pic>
        <p:nvPicPr>
          <p:cNvPr id="6" name="Picture 5"/>
          <p:cNvPicPr>
            <a:picLocks noChangeAspect="1"/>
          </p:cNvPicPr>
          <p:nvPr/>
        </p:nvPicPr>
        <p:blipFill>
          <a:blip r:embed="rId2"/>
          <a:stretch>
            <a:fillRect/>
          </a:stretch>
        </p:blipFill>
        <p:spPr>
          <a:xfrm>
            <a:off x="244821" y="2201162"/>
            <a:ext cx="3838292" cy="2504648"/>
          </a:xfrm>
          <a:prstGeom prst="rect">
            <a:avLst/>
          </a:prstGeom>
        </p:spPr>
      </p:pic>
      <p:pic>
        <p:nvPicPr>
          <p:cNvPr id="7" name="Picture 6"/>
          <p:cNvPicPr>
            <a:picLocks noChangeAspect="1"/>
          </p:cNvPicPr>
          <p:nvPr/>
        </p:nvPicPr>
        <p:blipFill>
          <a:blip r:embed="rId3"/>
          <a:stretch>
            <a:fillRect/>
          </a:stretch>
        </p:blipFill>
        <p:spPr>
          <a:xfrm>
            <a:off x="4842552" y="2201162"/>
            <a:ext cx="3089870" cy="2504648"/>
          </a:xfrm>
          <a:prstGeom prst="rect">
            <a:avLst/>
          </a:prstGeom>
        </p:spPr>
      </p:pic>
      <p:pic>
        <p:nvPicPr>
          <p:cNvPr id="8" name="Picture 7"/>
          <p:cNvPicPr>
            <a:picLocks noChangeAspect="1"/>
          </p:cNvPicPr>
          <p:nvPr/>
        </p:nvPicPr>
        <p:blipFill>
          <a:blip r:embed="rId4"/>
          <a:stretch>
            <a:fillRect/>
          </a:stretch>
        </p:blipFill>
        <p:spPr>
          <a:xfrm>
            <a:off x="8691861" y="1733278"/>
            <a:ext cx="3019425" cy="3114675"/>
          </a:xfrm>
          <a:prstGeom prst="rect">
            <a:avLst/>
          </a:prstGeom>
        </p:spPr>
      </p:pic>
      <p:sp>
        <p:nvSpPr>
          <p:cNvPr id="9" name="TextBox 8"/>
          <p:cNvSpPr txBox="1"/>
          <p:nvPr/>
        </p:nvSpPr>
        <p:spPr>
          <a:xfrm>
            <a:off x="434566" y="5133269"/>
            <a:ext cx="3811509" cy="615553"/>
          </a:xfrm>
          <a:prstGeom prst="rect">
            <a:avLst/>
          </a:prstGeom>
          <a:noFill/>
        </p:spPr>
        <p:txBody>
          <a:bodyPr wrap="square" rtlCol="0">
            <a:spAutoFit/>
          </a:bodyPr>
          <a:lstStyle/>
          <a:p>
            <a:r>
              <a:rPr lang="en-IN" sz="1600" dirty="0">
                <a:solidFill>
                  <a:srgbClr val="651B3E"/>
                </a:solidFill>
              </a:rPr>
              <a:t>Fluorescent (81.5%)</a:t>
            </a:r>
          </a:p>
          <a:p>
            <a:endParaRPr lang="en-IN" dirty="0"/>
          </a:p>
        </p:txBody>
      </p:sp>
      <p:sp>
        <p:nvSpPr>
          <p:cNvPr id="11" name="TextBox 10"/>
          <p:cNvSpPr txBox="1"/>
          <p:nvPr/>
        </p:nvSpPr>
        <p:spPr>
          <a:xfrm>
            <a:off x="5351132" y="5133269"/>
            <a:ext cx="3811509" cy="892552"/>
          </a:xfrm>
          <a:prstGeom prst="rect">
            <a:avLst/>
          </a:prstGeom>
          <a:noFill/>
        </p:spPr>
        <p:txBody>
          <a:bodyPr wrap="square" rtlCol="0">
            <a:spAutoFit/>
          </a:bodyPr>
          <a:lstStyle/>
          <a:p>
            <a:r>
              <a:rPr lang="en-IN" sz="1600" dirty="0">
                <a:solidFill>
                  <a:srgbClr val="651B3E"/>
                </a:solidFill>
              </a:rPr>
              <a:t>Histological (16.1%)</a:t>
            </a:r>
          </a:p>
          <a:p>
            <a:endParaRPr lang="en-IN" sz="1600" b="1" dirty="0">
              <a:solidFill>
                <a:srgbClr val="651B3E"/>
              </a:solidFill>
            </a:endParaRPr>
          </a:p>
          <a:p>
            <a:endParaRPr lang="en-IN" dirty="0"/>
          </a:p>
        </p:txBody>
      </p:sp>
      <p:sp>
        <p:nvSpPr>
          <p:cNvPr id="12" name="TextBox 11"/>
          <p:cNvSpPr txBox="1"/>
          <p:nvPr/>
        </p:nvSpPr>
        <p:spPr>
          <a:xfrm>
            <a:off x="9405042" y="5133269"/>
            <a:ext cx="3811509" cy="615553"/>
          </a:xfrm>
          <a:prstGeom prst="rect">
            <a:avLst/>
          </a:prstGeom>
          <a:noFill/>
        </p:spPr>
        <p:txBody>
          <a:bodyPr wrap="square" rtlCol="0">
            <a:spAutoFit/>
          </a:bodyPr>
          <a:lstStyle/>
          <a:p>
            <a:r>
              <a:rPr lang="en-IN" sz="1600" dirty="0">
                <a:solidFill>
                  <a:srgbClr val="651B3E"/>
                </a:solidFill>
              </a:rPr>
              <a:t>Bright-field (2.4%)</a:t>
            </a:r>
          </a:p>
          <a:p>
            <a:endParaRPr lang="en-IN" dirty="0"/>
          </a:p>
        </p:txBody>
      </p:sp>
      <p:sp>
        <p:nvSpPr>
          <p:cNvPr id="14" name="Content Placeholder 5">
            <a:extLst>
              <a:ext uri="{FF2B5EF4-FFF2-40B4-BE49-F238E27FC236}">
                <a16:creationId xmlns="" xmlns:a16="http://schemas.microsoft.com/office/drawing/2014/main" id="{1319B3E8-ACA4-4FB3-A0AF-43EE61E4EFB4}"/>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22339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Exploratory Data Analysis: Nuclei</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pic>
        <p:nvPicPr>
          <p:cNvPr id="10" name="Picture 9"/>
          <p:cNvPicPr>
            <a:picLocks noChangeAspect="1"/>
          </p:cNvPicPr>
          <p:nvPr/>
        </p:nvPicPr>
        <p:blipFill>
          <a:blip r:embed="rId2"/>
          <a:stretch>
            <a:fillRect/>
          </a:stretch>
        </p:blipFill>
        <p:spPr>
          <a:xfrm>
            <a:off x="4070724" y="3821063"/>
            <a:ext cx="4152667" cy="2756665"/>
          </a:xfrm>
          <a:prstGeom prst="rect">
            <a:avLst/>
          </a:prstGeom>
        </p:spPr>
      </p:pic>
      <p:pic>
        <p:nvPicPr>
          <p:cNvPr id="13" name="Picture 12"/>
          <p:cNvPicPr>
            <a:picLocks noChangeAspect="1"/>
          </p:cNvPicPr>
          <p:nvPr/>
        </p:nvPicPr>
        <p:blipFill rotWithShape="1">
          <a:blip r:embed="rId3"/>
          <a:srcRect r="2554"/>
          <a:stretch/>
        </p:blipFill>
        <p:spPr>
          <a:xfrm>
            <a:off x="486770" y="972548"/>
            <a:ext cx="4112389" cy="2753039"/>
          </a:xfrm>
          <a:prstGeom prst="rect">
            <a:avLst/>
          </a:prstGeom>
        </p:spPr>
      </p:pic>
      <p:pic>
        <p:nvPicPr>
          <p:cNvPr id="14" name="Picture 13"/>
          <p:cNvPicPr>
            <a:picLocks noChangeAspect="1"/>
          </p:cNvPicPr>
          <p:nvPr/>
        </p:nvPicPr>
        <p:blipFill rotWithShape="1">
          <a:blip r:embed="rId4"/>
          <a:srcRect r="1820"/>
          <a:stretch/>
        </p:blipFill>
        <p:spPr>
          <a:xfrm>
            <a:off x="8076887" y="972548"/>
            <a:ext cx="4003251" cy="2643621"/>
          </a:xfrm>
          <a:prstGeom prst="rect">
            <a:avLst/>
          </a:prstGeom>
        </p:spPr>
      </p:pic>
      <p:cxnSp>
        <p:nvCxnSpPr>
          <p:cNvPr id="17" name="Straight Arrow Connector 16"/>
          <p:cNvCxnSpPr/>
          <p:nvPr/>
        </p:nvCxnSpPr>
        <p:spPr>
          <a:xfrm flipH="1">
            <a:off x="4399984" y="2842788"/>
            <a:ext cx="497941" cy="51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35558" y="2535011"/>
            <a:ext cx="968721" cy="307777"/>
          </a:xfrm>
          <a:prstGeom prst="rect">
            <a:avLst/>
          </a:prstGeom>
          <a:noFill/>
        </p:spPr>
        <p:txBody>
          <a:bodyPr wrap="square" rtlCol="0">
            <a:spAutoFit/>
          </a:bodyPr>
          <a:lstStyle/>
          <a:p>
            <a:r>
              <a:rPr lang="en-IN" sz="1400" dirty="0">
                <a:solidFill>
                  <a:srgbClr val="651B3E"/>
                </a:solidFill>
              </a:rPr>
              <a:t>4367px</a:t>
            </a:r>
          </a:p>
        </p:txBody>
      </p:sp>
      <p:cxnSp>
        <p:nvCxnSpPr>
          <p:cNvPr id="20" name="Straight Arrow Connector 19"/>
          <p:cNvCxnSpPr/>
          <p:nvPr/>
        </p:nvCxnSpPr>
        <p:spPr>
          <a:xfrm flipH="1">
            <a:off x="597529" y="3431263"/>
            <a:ext cx="316871" cy="5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9210" y="3992578"/>
            <a:ext cx="968721" cy="307777"/>
          </a:xfrm>
          <a:prstGeom prst="rect">
            <a:avLst/>
          </a:prstGeom>
          <a:noFill/>
        </p:spPr>
        <p:txBody>
          <a:bodyPr wrap="square" rtlCol="0">
            <a:spAutoFit/>
          </a:bodyPr>
          <a:lstStyle/>
          <a:p>
            <a:r>
              <a:rPr lang="en-IN" sz="1400" dirty="0">
                <a:solidFill>
                  <a:srgbClr val="651B3E"/>
                </a:solidFill>
              </a:rPr>
              <a:t>21px</a:t>
            </a:r>
          </a:p>
        </p:txBody>
      </p:sp>
      <p:cxnSp>
        <p:nvCxnSpPr>
          <p:cNvPr id="23" name="Straight Arrow Connector 22"/>
          <p:cNvCxnSpPr/>
          <p:nvPr/>
        </p:nvCxnSpPr>
        <p:spPr>
          <a:xfrm flipH="1">
            <a:off x="8476159" y="3358836"/>
            <a:ext cx="72428" cy="48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54751" y="3821063"/>
            <a:ext cx="968721" cy="307777"/>
          </a:xfrm>
          <a:prstGeom prst="rect">
            <a:avLst/>
          </a:prstGeom>
          <a:noFill/>
        </p:spPr>
        <p:txBody>
          <a:bodyPr wrap="square" rtlCol="0">
            <a:spAutoFit/>
          </a:bodyPr>
          <a:lstStyle/>
          <a:p>
            <a:r>
              <a:rPr lang="en-IN" sz="1400" dirty="0">
                <a:solidFill>
                  <a:srgbClr val="651B3E"/>
                </a:solidFill>
              </a:rPr>
              <a:t>26px</a:t>
            </a:r>
          </a:p>
        </p:txBody>
      </p:sp>
      <p:cxnSp>
        <p:nvCxnSpPr>
          <p:cNvPr id="26" name="Straight Arrow Connector 25"/>
          <p:cNvCxnSpPr/>
          <p:nvPr/>
        </p:nvCxnSpPr>
        <p:spPr>
          <a:xfrm>
            <a:off x="11145604" y="3005709"/>
            <a:ext cx="642776" cy="232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689879" y="2697932"/>
            <a:ext cx="968721" cy="307777"/>
          </a:xfrm>
          <a:prstGeom prst="rect">
            <a:avLst/>
          </a:prstGeom>
          <a:noFill/>
        </p:spPr>
        <p:txBody>
          <a:bodyPr wrap="square" rtlCol="0">
            <a:spAutoFit/>
          </a:bodyPr>
          <a:lstStyle/>
          <a:p>
            <a:r>
              <a:rPr lang="en-IN" sz="1400" dirty="0">
                <a:solidFill>
                  <a:srgbClr val="651B3E"/>
                </a:solidFill>
              </a:rPr>
              <a:t>11037px</a:t>
            </a:r>
          </a:p>
        </p:txBody>
      </p:sp>
      <p:cxnSp>
        <p:nvCxnSpPr>
          <p:cNvPr id="29" name="Straight Arrow Connector 28"/>
          <p:cNvCxnSpPr/>
          <p:nvPr/>
        </p:nvCxnSpPr>
        <p:spPr>
          <a:xfrm>
            <a:off x="3820562" y="6120143"/>
            <a:ext cx="778597" cy="11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960477" y="5866646"/>
            <a:ext cx="395872" cy="33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67794" y="5936277"/>
            <a:ext cx="968721" cy="307777"/>
          </a:xfrm>
          <a:prstGeom prst="rect">
            <a:avLst/>
          </a:prstGeom>
          <a:noFill/>
        </p:spPr>
        <p:txBody>
          <a:bodyPr wrap="square" rtlCol="0">
            <a:spAutoFit/>
          </a:bodyPr>
          <a:lstStyle/>
          <a:p>
            <a:r>
              <a:rPr lang="en-IN" sz="1400" dirty="0">
                <a:solidFill>
                  <a:srgbClr val="651B3E"/>
                </a:solidFill>
              </a:rPr>
              <a:t>1</a:t>
            </a:r>
          </a:p>
        </p:txBody>
      </p:sp>
      <p:sp>
        <p:nvSpPr>
          <p:cNvPr id="33" name="TextBox 32"/>
          <p:cNvSpPr txBox="1"/>
          <p:nvPr/>
        </p:nvSpPr>
        <p:spPr>
          <a:xfrm>
            <a:off x="8154750" y="5610311"/>
            <a:ext cx="968721" cy="307777"/>
          </a:xfrm>
          <a:prstGeom prst="rect">
            <a:avLst/>
          </a:prstGeom>
          <a:noFill/>
        </p:spPr>
        <p:txBody>
          <a:bodyPr wrap="square" rtlCol="0">
            <a:spAutoFit/>
          </a:bodyPr>
          <a:lstStyle/>
          <a:p>
            <a:r>
              <a:rPr lang="en-IN" sz="1400" dirty="0">
                <a:solidFill>
                  <a:srgbClr val="651B3E"/>
                </a:solidFill>
              </a:rPr>
              <a:t>375</a:t>
            </a:r>
          </a:p>
        </p:txBody>
      </p:sp>
      <p:sp>
        <p:nvSpPr>
          <p:cNvPr id="22" name="Content Placeholder 5">
            <a:extLst>
              <a:ext uri="{FF2B5EF4-FFF2-40B4-BE49-F238E27FC236}">
                <a16:creationId xmlns="" xmlns:a16="http://schemas.microsoft.com/office/drawing/2014/main" id="{4184E35F-70E7-434B-A1EE-C5F7DA692BDB}"/>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353334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Exploratory Data Analysis: Nuclei Overlap</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pic>
        <p:nvPicPr>
          <p:cNvPr id="7" name="Picture 6"/>
          <p:cNvPicPr>
            <a:picLocks noChangeAspect="1"/>
          </p:cNvPicPr>
          <p:nvPr/>
        </p:nvPicPr>
        <p:blipFill rotWithShape="1">
          <a:blip r:embed="rId2"/>
          <a:srcRect l="53993" t="3513" r="699" b="6891"/>
          <a:stretch/>
        </p:blipFill>
        <p:spPr>
          <a:xfrm>
            <a:off x="327259" y="1211069"/>
            <a:ext cx="5438274" cy="4342077"/>
          </a:xfrm>
          <a:prstGeom prst="rect">
            <a:avLst/>
          </a:prstGeom>
        </p:spPr>
      </p:pic>
      <p:pic>
        <p:nvPicPr>
          <p:cNvPr id="10" name="Picture 9"/>
          <p:cNvPicPr>
            <a:picLocks noChangeAspect="1"/>
          </p:cNvPicPr>
          <p:nvPr/>
        </p:nvPicPr>
        <p:blipFill rotWithShape="1">
          <a:blip r:embed="rId3"/>
          <a:srcRect l="3409" t="1925" r="668" b="3223"/>
          <a:stretch/>
        </p:blipFill>
        <p:spPr>
          <a:xfrm>
            <a:off x="6431095" y="1241878"/>
            <a:ext cx="5438274" cy="4311268"/>
          </a:xfrm>
          <a:prstGeom prst="rect">
            <a:avLst/>
          </a:prstGeom>
        </p:spPr>
      </p:pic>
      <p:sp>
        <p:nvSpPr>
          <p:cNvPr id="9" name="Content Placeholder 5">
            <a:extLst>
              <a:ext uri="{FF2B5EF4-FFF2-40B4-BE49-F238E27FC236}">
                <a16:creationId xmlns="" xmlns:a16="http://schemas.microsoft.com/office/drawing/2014/main" id="{4081CE81-944A-4C2F-AED4-9848A176E68B}"/>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18434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83133AE-05F2-4A19-9017-EF6869E72D88}"/>
              </a:ext>
            </a:extLst>
          </p:cNvPr>
          <p:cNvSpPr>
            <a:spLocks noGrp="1"/>
          </p:cNvSpPr>
          <p:nvPr>
            <p:ph type="title"/>
          </p:nvPr>
        </p:nvSpPr>
        <p:spPr>
          <a:xfrm>
            <a:off x="3154" y="0"/>
            <a:ext cx="11842482" cy="851669"/>
          </a:xfrm>
        </p:spPr>
        <p:txBody>
          <a:bodyPr/>
          <a:lstStyle/>
          <a:p>
            <a:r>
              <a:rPr lang="en-IN" sz="3200" dirty="0"/>
              <a:t>Exploratory Data Analysis: Nuclei</a:t>
            </a:r>
          </a:p>
        </p:txBody>
      </p:sp>
      <p:sp>
        <p:nvSpPr>
          <p:cNvPr id="2" name="TextBox 1">
            <a:extLst>
              <a:ext uri="{FF2B5EF4-FFF2-40B4-BE49-F238E27FC236}">
                <a16:creationId xmlns="" xmlns:a16="http://schemas.microsoft.com/office/drawing/2014/main" id="{230DDC3E-2E12-4815-858A-0F5933CD7FFF}"/>
              </a:ext>
            </a:extLst>
          </p:cNvPr>
          <p:cNvSpPr txBox="1"/>
          <p:nvPr/>
        </p:nvSpPr>
        <p:spPr>
          <a:xfrm>
            <a:off x="11658600" y="613765"/>
            <a:ext cx="421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entury Gothic"/>
                <a:ea typeface="+mn-ea"/>
                <a:cs typeface="+mn-cs"/>
              </a:rPr>
              <a:t>1</a:t>
            </a:r>
          </a:p>
        </p:txBody>
      </p:sp>
      <p:pic>
        <p:nvPicPr>
          <p:cNvPr id="6" name="Picture 5"/>
          <p:cNvPicPr>
            <a:picLocks noChangeAspect="1"/>
          </p:cNvPicPr>
          <p:nvPr/>
        </p:nvPicPr>
        <p:blipFill rotWithShape="1">
          <a:blip r:embed="rId2"/>
          <a:srcRect l="2793" t="3007" r="884" b="5093"/>
          <a:stretch/>
        </p:blipFill>
        <p:spPr>
          <a:xfrm>
            <a:off x="2791326" y="3943262"/>
            <a:ext cx="6156316" cy="2869182"/>
          </a:xfrm>
          <a:prstGeom prst="rect">
            <a:avLst/>
          </a:prstGeom>
        </p:spPr>
      </p:pic>
      <p:pic>
        <p:nvPicPr>
          <p:cNvPr id="8" name="Picture 7"/>
          <p:cNvPicPr>
            <a:picLocks noChangeAspect="1"/>
          </p:cNvPicPr>
          <p:nvPr/>
        </p:nvPicPr>
        <p:blipFill rotWithShape="1">
          <a:blip r:embed="rId3"/>
          <a:srcRect l="2787" b="2786"/>
          <a:stretch/>
        </p:blipFill>
        <p:spPr>
          <a:xfrm>
            <a:off x="6297032" y="975926"/>
            <a:ext cx="3624506" cy="2904486"/>
          </a:xfrm>
          <a:prstGeom prst="rect">
            <a:avLst/>
          </a:prstGeom>
        </p:spPr>
      </p:pic>
      <p:pic>
        <p:nvPicPr>
          <p:cNvPr id="25" name="Picture 9" descr="C:\Users\palvika\Desktop\Data Science Bowl\stage1_train\c901794d1a421d52e5734500c0a2a8ca84651fb93b19cec2f411855e70cae339\images\c901794d1a421d52e5734500c0a2a8ca84651fb93b19cec2f411855e70cae33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7484" y="975926"/>
            <a:ext cx="3876372" cy="290448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V="1">
            <a:off x="5666813" y="1603001"/>
            <a:ext cx="637365" cy="364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8822757" y="1238075"/>
            <a:ext cx="1410317" cy="7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88884" y="2719261"/>
            <a:ext cx="932012" cy="47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502985" y="6009982"/>
            <a:ext cx="442762" cy="130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5">
            <a:extLst>
              <a:ext uri="{FF2B5EF4-FFF2-40B4-BE49-F238E27FC236}">
                <a16:creationId xmlns="" xmlns:a16="http://schemas.microsoft.com/office/drawing/2014/main" id="{1E3E306C-52BA-460A-A489-041A9F59B863}"/>
              </a:ext>
            </a:extLst>
          </p:cNvPr>
          <p:cNvSpPr txBox="1">
            <a:spLocks/>
          </p:cNvSpPr>
          <p:nvPr/>
        </p:nvSpPr>
        <p:spPr>
          <a:xfrm>
            <a:off x="10030120" y="6522955"/>
            <a:ext cx="2158726" cy="33504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1200" b="1">
                <a:solidFill>
                  <a:srgbClr val="651B3E"/>
                </a:solidFill>
              </a:rPr>
              <a:t>Data Science Lab 2018</a:t>
            </a:r>
            <a:endParaRPr lang="en-IN" sz="1200" b="1" dirty="0">
              <a:solidFill>
                <a:srgbClr val="651B3E"/>
              </a:solidFill>
            </a:endParaRPr>
          </a:p>
        </p:txBody>
      </p:sp>
    </p:spTree>
    <p:extLst>
      <p:ext uri="{BB962C8B-B14F-4D97-AF65-F5344CB8AC3E}">
        <p14:creationId xmlns:p14="http://schemas.microsoft.com/office/powerpoint/2010/main" val="1827710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1800</Words>
  <Application>Microsoft Macintosh PowerPoint</Application>
  <PresentationFormat>Widescreen</PresentationFormat>
  <Paragraphs>285</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Cambria Math</vt:lpstr>
      <vt:lpstr>Century Gothic</vt:lpstr>
      <vt:lpstr>Roboto Light</vt:lpstr>
      <vt:lpstr>Roboto Regular</vt:lpstr>
      <vt:lpstr>Wingdings 3</vt:lpstr>
      <vt:lpstr>Ion Boardroom</vt:lpstr>
      <vt:lpstr>Automating Nucleus Detection in Microscopy Images</vt:lpstr>
      <vt:lpstr>Agenda</vt:lpstr>
      <vt:lpstr>Objective &amp; Motivation</vt:lpstr>
      <vt:lpstr>Data Description</vt:lpstr>
      <vt:lpstr>Stage 1 EDA: Images</vt:lpstr>
      <vt:lpstr>Stage 1 EDA: Images</vt:lpstr>
      <vt:lpstr>Exploratory Data Analysis: Nuclei</vt:lpstr>
      <vt:lpstr>Exploratory Data Analysis: Nuclei Overlap</vt:lpstr>
      <vt:lpstr>Exploratory Data Analysis: Nuclei</vt:lpstr>
      <vt:lpstr>Stage 2 EDA : Images</vt:lpstr>
      <vt:lpstr>Stage 2 EDA : Images</vt:lpstr>
      <vt:lpstr>Our Approach</vt:lpstr>
      <vt:lpstr>Pre Processing</vt:lpstr>
      <vt:lpstr>Post Processing</vt:lpstr>
      <vt:lpstr>U-Net Architecture</vt:lpstr>
      <vt:lpstr>U-Net Implementation &amp; Results</vt:lpstr>
      <vt:lpstr>Masked Region-CNN Architecture</vt:lpstr>
      <vt:lpstr>Masked RCNN Implementation &amp; Results</vt:lpstr>
      <vt:lpstr>Masked RCNN Implementation &amp; Results</vt:lpstr>
      <vt:lpstr>Final Results</vt:lpstr>
      <vt:lpstr>Top Rankers’ Solution</vt:lpstr>
      <vt:lpstr>Conclusion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DSB-2018</dc:title>
  <dc:creator>Puneet Vashisht</dc:creator>
  <cp:lastModifiedBy>Microsoft Office User</cp:lastModifiedBy>
  <cp:revision>109</cp:revision>
  <dcterms:created xsi:type="dcterms:W3CDTF">2018-03-15T20:01:56Z</dcterms:created>
  <dcterms:modified xsi:type="dcterms:W3CDTF">2018-05-01T08:56:37Z</dcterms:modified>
</cp:coreProperties>
</file>